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41"/>
  </p:notesMasterIdLst>
  <p:sldIdLst>
    <p:sldId id="257" r:id="rId2"/>
    <p:sldId id="258" r:id="rId3"/>
    <p:sldId id="259" r:id="rId4"/>
    <p:sldId id="260" r:id="rId5"/>
    <p:sldId id="261" r:id="rId6"/>
    <p:sldId id="262" r:id="rId7"/>
    <p:sldId id="263"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96" r:id="rId30"/>
    <p:sldId id="286" r:id="rId31"/>
    <p:sldId id="287" r:id="rId32"/>
    <p:sldId id="289" r:id="rId33"/>
    <p:sldId id="290" r:id="rId34"/>
    <p:sldId id="292" r:id="rId35"/>
    <p:sldId id="291" r:id="rId36"/>
    <p:sldId id="293" r:id="rId37"/>
    <p:sldId id="294" r:id="rId38"/>
    <p:sldId id="295" r:id="rId39"/>
    <p:sldId id="28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51"/>
    <p:restoredTop sz="94643"/>
  </p:normalViewPr>
  <p:slideViewPr>
    <p:cSldViewPr snapToGrid="0" snapToObjects="1">
      <p:cViewPr varScale="1">
        <p:scale>
          <a:sx n="127" d="100"/>
          <a:sy n="127" d="100"/>
        </p:scale>
        <p:origin x="3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E8BD61-67B7-2C44-9665-97F6420960CA}" type="datetimeFigureOut">
              <a:rPr lang="en-US" smtClean="0"/>
              <a:t>9/8/17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54F494-0DE3-3447-84CE-2A1D5B081DD7}" type="slidenum">
              <a:rPr lang="en-US" smtClean="0"/>
              <a:t>‹#›</a:t>
            </a:fld>
            <a:endParaRPr lang="en-US"/>
          </a:p>
        </p:txBody>
      </p:sp>
    </p:spTree>
    <p:extLst>
      <p:ext uri="{BB962C8B-B14F-4D97-AF65-F5344CB8AC3E}">
        <p14:creationId xmlns:p14="http://schemas.microsoft.com/office/powerpoint/2010/main" val="1519802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151178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Master" Target="../slideMasters/slideMaster1.xml"/><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emf"/><Relationship Id="rId1" Type="http://schemas.openxmlformats.org/officeDocument/2006/relationships/tags" Target="../tags/tag2.xml"/><Relationship Id="rId2"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emf"/><Relationship Id="rId1" Type="http://schemas.openxmlformats.org/officeDocument/2006/relationships/tags" Target="../tags/tag3.xml"/><Relationship Id="rId2"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mailto:powerpoint@splunk.com"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smtClean="0"/>
              <a:t>Presentation Title</a:t>
            </a:r>
            <a:endParaRPr lang="en-US" dirty="0"/>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a:t>
            </a:r>
            <a:r>
              <a:rPr lang="en-US" dirty="0" smtClean="0"/>
              <a:t>Name  |  </a:t>
            </a:r>
            <a:r>
              <a:rPr lang="en-US" dirty="0"/>
              <a:t>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smtClean="0"/>
              <a:t>Date  |  Version</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7"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 name="Rectangle 1"/>
          <p:cNvSpPr/>
          <p:nvPr/>
        </p:nvSpPr>
        <p:spPr>
          <a:xfrm>
            <a:off x="-1" y="5445760"/>
            <a:ext cx="9784080" cy="14224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smtClean="0"/>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smtClean="0"/>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smtClean="0"/>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a:t>
            </a:r>
            <a:r>
              <a:rPr lang="en-US" sz="1600" dirty="0" smtClean="0"/>
              <a:t>forward-looking </a:t>
            </a:r>
            <a:r>
              <a:rPr lang="en-US" sz="1600" dirty="0"/>
              <a:t>statements regarding future events or the expected performance of the company. We caution you that such statements reflect our </a:t>
            </a:r>
            <a:r>
              <a:rPr lang="en-US" sz="1600" dirty="0" smtClean="0"/>
              <a:t>current</a:t>
            </a:r>
            <a:r>
              <a:rPr lang="en-US" sz="1600" baseline="0" dirty="0" smtClean="0"/>
              <a:t> e</a:t>
            </a:r>
            <a:r>
              <a:rPr lang="en-US" sz="1600" dirty="0" smtClean="0"/>
              <a:t>xpectations</a:t>
            </a:r>
            <a:r>
              <a:rPr lang="en-US" sz="1600" dirty="0"/>
              <a:t>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a:t>
            </a:r>
            <a:r>
              <a:rPr lang="en-US" sz="1600" dirty="0" smtClean="0"/>
              <a:t>. We </a:t>
            </a:r>
            <a:r>
              <a:rPr lang="en-US" sz="1600" dirty="0"/>
              <a:t>do not assume any obligation to update any </a:t>
            </a:r>
            <a:r>
              <a:rPr lang="en-US" sz="1600" dirty="0" smtClean="0"/>
              <a:t>forward-looking </a:t>
            </a:r>
            <a:r>
              <a:rPr lang="en-US" sz="1600" dirty="0"/>
              <a:t>statements we may make</a:t>
            </a:r>
            <a:r>
              <a:rPr lang="en-US" sz="1600" dirty="0" smtClean="0"/>
              <a:t>. </a:t>
            </a:r>
            <a:r>
              <a:rPr lang="en-US" sz="1600" dirty="0"/>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smtClean="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endParaRPr lang="en-US" sz="1050" dirty="0"/>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smtClean="0"/>
              <a:t>Forward-Looking Statements</a:t>
            </a:r>
            <a:endParaRPr lang="en-US" dirty="0"/>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smtClean="0">
                <a:solidFill>
                  <a:srgbClr val="C00000"/>
                </a:solidFill>
              </a:rPr>
              <a:t>THIS SLIDE IS REQUIRED FOR</a:t>
            </a:r>
            <a:r>
              <a:rPr lang="en-US" sz="2400" b="1" baseline="0" dirty="0" smtClean="0">
                <a:solidFill>
                  <a:srgbClr val="C00000"/>
                </a:solidFill>
              </a:rPr>
              <a:t> ALL 3</a:t>
            </a:r>
            <a:r>
              <a:rPr lang="en-US" sz="2400" b="1" baseline="30000" dirty="0" smtClean="0">
                <a:solidFill>
                  <a:srgbClr val="C00000"/>
                </a:solidFill>
              </a:rPr>
              <a:t>RD</a:t>
            </a:r>
            <a:r>
              <a:rPr lang="en-US" sz="2400" b="1" baseline="0" dirty="0" smtClean="0">
                <a:solidFill>
                  <a:srgbClr val="C00000"/>
                </a:solidFill>
              </a:rPr>
              <a:t> PARTY PRESENTATIONS.</a:t>
            </a:r>
            <a:endParaRPr lang="en-US" sz="2400" b="1" dirty="0" smtClean="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smtClean="0">
                <a:effectLst/>
              </a:rPr>
              <a:t>Presentations to Third-Parties </a:t>
            </a:r>
            <a:r>
              <a:rPr lang="en-US" b="0" i="0" dirty="0" smtClean="0">
                <a:effectLst/>
              </a:rPr>
              <a:t>(i.e., non-Splunkers)</a:t>
            </a:r>
            <a:endParaRPr lang="en-US" b="0" i="0" dirty="0" smtClean="0"/>
          </a:p>
          <a:p>
            <a:pPr marL="285750" lvl="0" indent="-285750">
              <a:buFont typeface="Arial" charset="0"/>
              <a:buChar char="•"/>
            </a:pPr>
            <a:r>
              <a:rPr lang="en-US" b="0" i="0" dirty="0" smtClean="0">
                <a:effectLst/>
              </a:rPr>
              <a:t>When presenting to third</a:t>
            </a:r>
            <a:r>
              <a:rPr lang="en-US" b="0" i="0" baseline="0" dirty="0" smtClean="0">
                <a:effectLst/>
              </a:rPr>
              <a:t> parties, this </a:t>
            </a:r>
            <a:r>
              <a:rPr lang="en-US" b="0" i="0" dirty="0" smtClean="0">
                <a:effectLst/>
              </a:rPr>
              <a:t>slide must</a:t>
            </a:r>
            <a:r>
              <a:rPr lang="en-US" b="0" i="0" baseline="0" dirty="0" smtClean="0">
                <a:effectLst/>
              </a:rPr>
              <a:t> be included immediately after the title slide.</a:t>
            </a:r>
            <a:endParaRPr lang="en-US" sz="1800" b="0" i="0" kern="1200" dirty="0" smtClean="0">
              <a:solidFill>
                <a:schemeClr val="tx1"/>
              </a:solidFill>
              <a:effectLst/>
              <a:latin typeface="+mn-lt"/>
              <a:ea typeface="+mn-ea"/>
              <a:cs typeface="+mn-cs"/>
            </a:endParaRPr>
          </a:p>
          <a:p>
            <a:pPr marL="285750" lvl="0" indent="-285750">
              <a:buFont typeface="Arial" charset="0"/>
              <a:buChar char="•"/>
            </a:pPr>
            <a:r>
              <a:rPr lang="en-US" sz="1800" b="0" i="0" kern="1200" dirty="0" smtClean="0">
                <a:solidFill>
                  <a:schemeClr val="tx1"/>
                </a:solidFill>
                <a:effectLst/>
                <a:latin typeface="+mn-lt"/>
                <a:ea typeface="+mn-ea"/>
                <a:cs typeface="+mn-cs"/>
              </a:rPr>
              <a:t>O</a:t>
            </a:r>
            <a:r>
              <a:rPr lang="en-US" b="0" i="0" dirty="0" smtClean="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smtClean="0">
                <a:effectLst/>
              </a:rPr>
              <a:t>Before disclosing any customer or other third party names, logos or use cases, confirm with Marketing that we have the right consents.</a:t>
            </a:r>
            <a:r>
              <a:rPr lang="en-US" b="0" i="0" dirty="0" smtClean="0">
                <a:effectLst/>
              </a:rPr>
              <a:t> </a:t>
            </a:r>
          </a:p>
          <a:p>
            <a:pPr marL="285750" lvl="0" indent="-285750">
              <a:buFont typeface="Arial" charset="0"/>
              <a:buChar char="•"/>
            </a:pPr>
            <a:r>
              <a:rPr lang="en-US" sz="1800" b="0" i="0" dirty="0" smtClean="0">
                <a:effectLst/>
              </a:rPr>
              <a:t>Don’t bash the competition. If making comparisons between Splunk and our competitors, stick to the facts.</a:t>
            </a:r>
            <a:r>
              <a:rPr lang="en-US" b="0" i="0" dirty="0" smtClean="0">
                <a:effectLst/>
              </a:rPr>
              <a:t> </a:t>
            </a:r>
          </a:p>
          <a:p>
            <a:pPr marL="285750" lvl="0" indent="-285750">
              <a:buFont typeface="Arial" charset="0"/>
              <a:buChar char="•"/>
            </a:pPr>
            <a:r>
              <a:rPr lang="en-US" sz="1800" b="0" i="0" dirty="0" smtClean="0">
                <a:effectLst/>
              </a:rPr>
              <a:t>Make sure all statements are not overstated and are supported by facts.</a:t>
            </a:r>
            <a:r>
              <a:rPr lang="en-US" b="0" i="0" dirty="0" smtClean="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smtClean="0">
                <a:solidFill>
                  <a:schemeClr val="tx1"/>
                </a:solidFill>
                <a:effectLst/>
                <a:latin typeface="+mn-lt"/>
                <a:ea typeface="+mn-ea"/>
                <a:cs typeface="+mn-cs"/>
              </a:rPr>
              <a:t>Confidential</a:t>
            </a:r>
            <a:r>
              <a:rPr lang="en-US" sz="1800" b="1" kern="1200" baseline="0" dirty="0" smtClean="0">
                <a:solidFill>
                  <a:schemeClr val="tx1"/>
                </a:solidFill>
                <a:effectLst/>
                <a:latin typeface="+mn-lt"/>
                <a:ea typeface="+mn-ea"/>
                <a:cs typeface="+mn-cs"/>
              </a:rPr>
              <a:t> Information</a:t>
            </a:r>
            <a:endParaRPr lang="en-US" sz="1800" b="1" kern="1200" dirty="0" smtClean="0">
              <a:solidFill>
                <a:schemeClr val="tx1"/>
              </a:solidFill>
              <a:effectLst/>
              <a:latin typeface="+mn-lt"/>
              <a:ea typeface="+mn-ea"/>
              <a:cs typeface="+mn-cs"/>
            </a:endParaRPr>
          </a:p>
          <a:p>
            <a:pPr marL="285750" lvl="0" indent="-285750">
              <a:buFont typeface="Arial" charset="0"/>
              <a:buChar char="•"/>
            </a:pPr>
            <a:r>
              <a:rPr lang="en-US" sz="1800" kern="1200" dirty="0" smtClean="0">
                <a:solidFill>
                  <a:schemeClr val="tx1"/>
                </a:solidFill>
                <a:effectLst/>
                <a:latin typeface="+mn-lt"/>
                <a:ea typeface="+mn-ea"/>
                <a:cs typeface="+mn-cs"/>
              </a:rPr>
              <a:t>I</a:t>
            </a:r>
            <a:r>
              <a:rPr lang="en-US" dirty="0" smtClean="0">
                <a:effectLst/>
              </a:rPr>
              <a:t>f the presentation contains confidential information, a confidentiality notice must appear on every slide.</a:t>
            </a:r>
            <a:r>
              <a:rPr lang="en-US" baseline="0" dirty="0" smtClean="0">
                <a:effectLst/>
              </a:rPr>
              <a:t> Please contact </a:t>
            </a:r>
            <a:r>
              <a:rPr lang="en-US" baseline="0" dirty="0" smtClean="0">
                <a:effectLst/>
                <a:hlinkClick r:id="rId2"/>
              </a:rPr>
              <a:t>powerpoint@splunk.com</a:t>
            </a:r>
            <a:r>
              <a:rPr lang="en-US" baseline="0" dirty="0" smtClean="0">
                <a:effectLst/>
              </a:rPr>
              <a:t> for help implementing this notice: Confidential information. Do not distribute.</a:t>
            </a:r>
            <a:endParaRPr lang="en-US" dirty="0" smtClean="0">
              <a:effectLst/>
            </a:endParaRPr>
          </a:p>
          <a:p>
            <a:pPr marL="285750" indent="-285750">
              <a:buFont typeface="Arial" charset="0"/>
              <a:buChar char="•"/>
            </a:pPr>
            <a:r>
              <a:rPr lang="en-US" dirty="0" smtClean="0">
                <a:effectLst/>
              </a:rPr>
              <a:t>Examples of confidential information:</a:t>
            </a:r>
            <a:r>
              <a:rPr lang="en-US" baseline="0" dirty="0" smtClean="0">
                <a:effectLst/>
              </a:rPr>
              <a:t>  </a:t>
            </a:r>
            <a:r>
              <a:rPr lang="en-US" dirty="0" smtClean="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smtClean="0">
                <a:solidFill>
                  <a:srgbClr val="C00000"/>
                </a:solidFill>
              </a:rPr>
              <a:t>NOTICE </a:t>
            </a:r>
            <a:r>
              <a:rPr lang="en-US" sz="2400" b="1" i="0" baseline="0" smtClean="0">
                <a:solidFill>
                  <a:srgbClr val="C00000"/>
                </a:solidFill>
              </a:rPr>
              <a:t>FROM SPLUNK</a:t>
            </a:r>
            <a:r>
              <a:rPr lang="en-US" sz="2400" b="1" i="0" smtClean="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a:t>
            </a:r>
            <a:r>
              <a:rPr lang="en-US" sz="6000" dirty="0" smtClean="0">
                <a:solidFill>
                  <a:schemeClr val="bg1"/>
                </a:solidFill>
              </a:rPr>
              <a:t>this </a:t>
            </a:r>
            <a:r>
              <a:rPr lang="en-US" sz="6000" dirty="0">
                <a:solidFill>
                  <a:schemeClr val="bg1"/>
                </a:solidFill>
              </a:rPr>
              <a:t>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smtClean="0">
                <a:solidFill>
                  <a:schemeClr val="bg1"/>
                </a:solidFill>
              </a:rPr>
              <a:t>Please delete </a:t>
            </a:r>
            <a:r>
              <a:rPr lang="en-US" sz="6000" dirty="0">
                <a:solidFill>
                  <a:schemeClr val="bg1"/>
                </a:solidFill>
              </a:rPr>
              <a:t>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6714306" y="2834930"/>
            <a:ext cx="4940490" cy="1143000"/>
          </a:xfrm>
        </p:spPr>
        <p:txBody>
          <a:bodyPr>
            <a:noAutofit/>
          </a:bodyPr>
          <a:lstStyle>
            <a:lvl1pPr algn="l">
              <a:defRPr sz="3600">
                <a:solidFill>
                  <a:schemeClr val="bg1"/>
                </a:solidFill>
              </a:defRPr>
            </a:lvl1pPr>
          </a:lstStyle>
          <a:p>
            <a:r>
              <a:rPr lang="en-US" smtClean="0"/>
              <a:t>Click to edit Master title style</a:t>
            </a:r>
            <a:endParaRPr lang="en-US" dirty="0"/>
          </a:p>
        </p:txBody>
      </p:sp>
      <p:sp>
        <p:nvSpPr>
          <p:cNvPr id="16" name="Text Placeholder 15"/>
          <p:cNvSpPr>
            <a:spLocks noGrp="1"/>
          </p:cNvSpPr>
          <p:nvPr>
            <p:ph type="body" sz="quarter" idx="13"/>
          </p:nvPr>
        </p:nvSpPr>
        <p:spPr>
          <a:xfrm>
            <a:off x="6677564" y="4257677"/>
            <a:ext cx="4929896" cy="650081"/>
          </a:xfrm>
          <a:prstGeom prst="rect">
            <a:avLst/>
          </a:prstGeom>
        </p:spPr>
        <p:txBody>
          <a:bodyPr lIns="51426" tIns="25713" rIns="51426" bIns="25713">
            <a:normAutofit/>
          </a:bodyPr>
          <a:lstStyle>
            <a:lvl1pPr marL="0" indent="0">
              <a:buFontTx/>
              <a:buNone/>
              <a:defRPr sz="2400">
                <a:solidFill>
                  <a:schemeClr val="bg1"/>
                </a:solidFill>
              </a:defRPr>
            </a:lvl1pPr>
            <a:lvl2pPr marL="308513" indent="0">
              <a:buFontTx/>
              <a:buNone/>
              <a:defRPr>
                <a:solidFill>
                  <a:schemeClr val="bg1"/>
                </a:solidFill>
              </a:defRPr>
            </a:lvl2pPr>
            <a:lvl3pPr marL="664162" indent="0">
              <a:buFontTx/>
              <a:buNone/>
              <a:defRPr>
                <a:solidFill>
                  <a:schemeClr val="bg1"/>
                </a:solidFill>
              </a:defRPr>
            </a:lvl3pPr>
            <a:lvl4pPr marL="863839" indent="0">
              <a:buFontTx/>
              <a:buNone/>
              <a:defRPr>
                <a:solidFill>
                  <a:schemeClr val="bg1"/>
                </a:solidFill>
              </a:defRPr>
            </a:lvl4pPr>
            <a:lvl5pPr marL="777456" indent="0">
              <a:buFontTx/>
              <a:buNone/>
              <a:defRPr>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751505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a:t>
            </a:r>
            <a:r>
              <a:rPr lang="en-US" dirty="0" smtClean="0"/>
              <a:t>: Slide </a:t>
            </a:r>
            <a:r>
              <a:rPr lang="en-US" dirty="0"/>
              <a:t>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theme" Target="../theme/theme1.xml"/><Relationship Id="rId52" Type="http://schemas.openxmlformats.org/officeDocument/2006/relationships/image" Target="../media/image1.emf"/><Relationship Id="rId53" Type="http://schemas.openxmlformats.org/officeDocument/2006/relationships/image" Target="../media/image2.png"/><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smtClean="0"/>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smtClean="0">
                <a:solidFill>
                  <a:srgbClr val="515151"/>
                </a:solidFill>
              </a:rPr>
              <a:t>© 2017 Splunk Inc. Confidential information. Do not distribute.</a:t>
            </a:r>
            <a:endParaRPr lang="en-US" sz="800" cap="all" spc="100" dirty="0">
              <a:solidFill>
                <a:srgbClr val="515151"/>
              </a:solidFill>
            </a:endParaRPr>
          </a:p>
        </p:txBody>
      </p:sp>
    </p:spTree>
    <p:extLst>
      <p:ext uri="{BB962C8B-B14F-4D97-AF65-F5344CB8AC3E}">
        <p14:creationId xmlns:p14="http://schemas.microsoft.com/office/powerpoint/2010/main" val="171527173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dev.splunk.com/view/event-collector/SP-CAAAE73"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dev.splunk.com/view/event-collector/SP-CAAAE6Q" TargetMode="External"/><Relationship Id="rId3" Type="http://schemas.openxmlformats.org/officeDocument/2006/relationships/hyperlink" Target="http://docs.splunk.com/Documentation/SplunkCloud/latest/Data/UsetheHTTPEventCollector"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5.xml"/><Relationship Id="rId2"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Cooking with AWS and Splunk</a:t>
            </a:r>
            <a:endParaRPr lang="en-US" dirty="0"/>
          </a:p>
        </p:txBody>
      </p:sp>
      <p:sp>
        <p:nvSpPr>
          <p:cNvPr id="3" name="Text Placeholder 2"/>
          <p:cNvSpPr>
            <a:spLocks noGrp="1"/>
          </p:cNvSpPr>
          <p:nvPr>
            <p:ph type="body" sz="quarter" idx="12"/>
          </p:nvPr>
        </p:nvSpPr>
        <p:spPr/>
        <p:txBody>
          <a:bodyPr/>
          <a:lstStyle/>
          <a:p>
            <a:r>
              <a:rPr lang="en-US" dirty="0"/>
              <a:t>Module </a:t>
            </a:r>
            <a:r>
              <a:rPr lang="en-US" dirty="0" smtClean="0"/>
              <a:t>7: Setting up ELB / HWF Tier </a:t>
            </a:r>
            <a:endParaRPr lang="en-US" dirty="0"/>
          </a:p>
        </p:txBody>
      </p:sp>
      <p:sp>
        <p:nvSpPr>
          <p:cNvPr id="5" name="Text Placeholder 4"/>
          <p:cNvSpPr>
            <a:spLocks noGrp="1"/>
          </p:cNvSpPr>
          <p:nvPr>
            <p:ph type="body" sz="quarter" idx="14"/>
          </p:nvPr>
        </p:nvSpPr>
        <p:spPr/>
        <p:txBody>
          <a:bodyPr/>
          <a:lstStyle/>
          <a:p>
            <a:r>
              <a:rPr lang="en-US" dirty="0" smtClean="0"/>
              <a:t>Kam Amir | Splunk Cloud Architect</a:t>
            </a:r>
            <a:endParaRPr lang="en-US" dirty="0"/>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204931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410452" y="1757222"/>
            <a:ext cx="3371093" cy="1811166"/>
          </a:xfrm>
        </p:spPr>
      </p:pic>
      <p:sp>
        <p:nvSpPr>
          <p:cNvPr id="4" name="Title 3"/>
          <p:cNvSpPr>
            <a:spLocks noGrp="1"/>
          </p:cNvSpPr>
          <p:nvPr>
            <p:ph type="title"/>
          </p:nvPr>
        </p:nvSpPr>
        <p:spPr/>
        <p:txBody>
          <a:bodyPr/>
          <a:lstStyle/>
          <a:p>
            <a:r>
              <a:rPr lang="en-US" dirty="0" smtClean="0"/>
              <a:t>Setup Network: Create Second Subnet</a:t>
            </a:r>
            <a:endParaRPr lang="en-US" dirty="0"/>
          </a:p>
        </p:txBody>
      </p:sp>
      <p:sp>
        <p:nvSpPr>
          <p:cNvPr id="6" name="Subtitle 5"/>
          <p:cNvSpPr>
            <a:spLocks noGrp="1"/>
          </p:cNvSpPr>
          <p:nvPr>
            <p:ph type="subTitle" idx="12"/>
          </p:nvPr>
        </p:nvSpPr>
        <p:spPr/>
        <p:txBody>
          <a:bodyPr/>
          <a:lstStyle/>
          <a:p>
            <a:r>
              <a:rPr lang="en-US" dirty="0" smtClean="0"/>
              <a:t>Select Availability Zone and CIDR</a:t>
            </a:r>
            <a:endParaRPr lang="en-US" dirty="0"/>
          </a:p>
        </p:txBody>
      </p:sp>
      <p:cxnSp>
        <p:nvCxnSpPr>
          <p:cNvPr id="5" name="Straight Arrow Connector 4"/>
          <p:cNvCxnSpPr/>
          <p:nvPr/>
        </p:nvCxnSpPr>
        <p:spPr>
          <a:xfrm>
            <a:off x="3506525" y="2735276"/>
            <a:ext cx="1192697" cy="373685"/>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506525" y="3220327"/>
            <a:ext cx="1192697" cy="34806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6462" y="3713330"/>
            <a:ext cx="4462760" cy="276999"/>
          </a:xfrm>
          <a:prstGeom prst="rect">
            <a:avLst/>
          </a:prstGeom>
          <a:noFill/>
        </p:spPr>
        <p:txBody>
          <a:bodyPr wrap="none" lIns="0" tIns="0" rIns="0" bIns="0" rtlCol="0">
            <a:spAutoFit/>
          </a:bodyPr>
          <a:lstStyle/>
          <a:p>
            <a:r>
              <a:rPr lang="en-US" dirty="0" smtClean="0"/>
              <a:t>Create Ipv4 CIDR block within existing VPC</a:t>
            </a:r>
          </a:p>
        </p:txBody>
      </p:sp>
      <p:sp>
        <p:nvSpPr>
          <p:cNvPr id="17" name="TextBox 16"/>
          <p:cNvSpPr txBox="1"/>
          <p:nvPr/>
        </p:nvSpPr>
        <p:spPr>
          <a:xfrm>
            <a:off x="511870" y="2458277"/>
            <a:ext cx="3727752" cy="276999"/>
          </a:xfrm>
          <a:prstGeom prst="rect">
            <a:avLst/>
          </a:prstGeom>
          <a:noFill/>
        </p:spPr>
        <p:txBody>
          <a:bodyPr wrap="none" lIns="0" tIns="0" rIns="0" bIns="0" rtlCol="0">
            <a:spAutoFit/>
          </a:bodyPr>
          <a:lstStyle/>
          <a:p>
            <a:r>
              <a:rPr lang="en-US" dirty="0" smtClean="0"/>
              <a:t>Select Second Availability Zone (AZ)</a:t>
            </a:r>
          </a:p>
        </p:txBody>
      </p:sp>
    </p:spTree>
    <p:extLst>
      <p:ext uri="{BB962C8B-B14F-4D97-AF65-F5344CB8AC3E}">
        <p14:creationId xmlns:p14="http://schemas.microsoft.com/office/powerpoint/2010/main" val="207492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413668" y="1757222"/>
            <a:ext cx="3364660" cy="1811166"/>
          </a:xfrm>
        </p:spPr>
      </p:pic>
      <p:sp>
        <p:nvSpPr>
          <p:cNvPr id="4" name="Title 3"/>
          <p:cNvSpPr>
            <a:spLocks noGrp="1"/>
          </p:cNvSpPr>
          <p:nvPr>
            <p:ph type="title"/>
          </p:nvPr>
        </p:nvSpPr>
        <p:spPr/>
        <p:txBody>
          <a:bodyPr/>
          <a:lstStyle/>
          <a:p>
            <a:r>
              <a:rPr lang="en-US" dirty="0" smtClean="0"/>
              <a:t>Setup Network: Create Third Subnet</a:t>
            </a:r>
            <a:endParaRPr lang="en-US" dirty="0"/>
          </a:p>
        </p:txBody>
      </p:sp>
      <p:sp>
        <p:nvSpPr>
          <p:cNvPr id="6" name="Subtitle 5"/>
          <p:cNvSpPr>
            <a:spLocks noGrp="1"/>
          </p:cNvSpPr>
          <p:nvPr>
            <p:ph type="subTitle" idx="12"/>
          </p:nvPr>
        </p:nvSpPr>
        <p:spPr/>
        <p:txBody>
          <a:bodyPr/>
          <a:lstStyle/>
          <a:p>
            <a:r>
              <a:rPr lang="en-US" smtClean="0"/>
              <a:t>Select Availability </a:t>
            </a:r>
            <a:r>
              <a:rPr lang="en-US" dirty="0" smtClean="0"/>
              <a:t>Zone and CIDR</a:t>
            </a:r>
            <a:endParaRPr lang="en-US" dirty="0"/>
          </a:p>
        </p:txBody>
      </p:sp>
      <p:cxnSp>
        <p:nvCxnSpPr>
          <p:cNvPr id="5" name="Straight Arrow Connector 4"/>
          <p:cNvCxnSpPr/>
          <p:nvPr/>
        </p:nvCxnSpPr>
        <p:spPr>
          <a:xfrm>
            <a:off x="3506525" y="2735276"/>
            <a:ext cx="1192697" cy="373685"/>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506525" y="3220327"/>
            <a:ext cx="1192697" cy="34806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6462" y="3713330"/>
            <a:ext cx="4462760" cy="276999"/>
          </a:xfrm>
          <a:prstGeom prst="rect">
            <a:avLst/>
          </a:prstGeom>
          <a:noFill/>
        </p:spPr>
        <p:txBody>
          <a:bodyPr wrap="none" lIns="0" tIns="0" rIns="0" bIns="0" rtlCol="0">
            <a:spAutoFit/>
          </a:bodyPr>
          <a:lstStyle/>
          <a:p>
            <a:r>
              <a:rPr lang="en-US" dirty="0" smtClean="0"/>
              <a:t>Create Ipv4 CIDR block within existing VPC</a:t>
            </a:r>
          </a:p>
        </p:txBody>
      </p:sp>
      <p:sp>
        <p:nvSpPr>
          <p:cNvPr id="17" name="TextBox 16"/>
          <p:cNvSpPr txBox="1"/>
          <p:nvPr/>
        </p:nvSpPr>
        <p:spPr>
          <a:xfrm>
            <a:off x="511870" y="2458277"/>
            <a:ext cx="3727752" cy="276999"/>
          </a:xfrm>
          <a:prstGeom prst="rect">
            <a:avLst/>
          </a:prstGeom>
          <a:noFill/>
        </p:spPr>
        <p:txBody>
          <a:bodyPr wrap="none" lIns="0" tIns="0" rIns="0" bIns="0" rtlCol="0">
            <a:spAutoFit/>
          </a:bodyPr>
          <a:lstStyle/>
          <a:p>
            <a:r>
              <a:rPr lang="en-US" dirty="0" smtClean="0"/>
              <a:t>Select Second Availability Zone (AZ)</a:t>
            </a:r>
          </a:p>
        </p:txBody>
      </p:sp>
    </p:spTree>
    <p:extLst>
      <p:ext uri="{BB962C8B-B14F-4D97-AF65-F5344CB8AC3E}">
        <p14:creationId xmlns:p14="http://schemas.microsoft.com/office/powerpoint/2010/main" val="43932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Setup Network: Create Route Table for Subnets</a:t>
            </a:r>
            <a:endParaRPr lang="en-US" dirty="0"/>
          </a:p>
        </p:txBody>
      </p:sp>
      <p:sp>
        <p:nvSpPr>
          <p:cNvPr id="6" name="Subtitle 5"/>
          <p:cNvSpPr>
            <a:spLocks noGrp="1"/>
          </p:cNvSpPr>
          <p:nvPr>
            <p:ph type="subTitle" idx="12"/>
          </p:nvPr>
        </p:nvSpPr>
        <p:spPr/>
        <p:txBody>
          <a:bodyPr/>
          <a:lstStyle/>
          <a:p>
            <a:r>
              <a:rPr lang="en-US" dirty="0" smtClean="0"/>
              <a:t>Edit the Route Table in newly created subnets and add internet gateway</a:t>
            </a:r>
            <a:endParaRPr lang="en-US" dirty="0"/>
          </a:p>
        </p:txBody>
      </p:sp>
      <p:sp>
        <p:nvSpPr>
          <p:cNvPr id="17" name="TextBox 16"/>
          <p:cNvSpPr txBox="1"/>
          <p:nvPr/>
        </p:nvSpPr>
        <p:spPr>
          <a:xfrm>
            <a:off x="5550978" y="3490326"/>
            <a:ext cx="1090042" cy="276999"/>
          </a:xfrm>
          <a:prstGeom prst="rect">
            <a:avLst/>
          </a:prstGeom>
          <a:noFill/>
        </p:spPr>
        <p:txBody>
          <a:bodyPr wrap="none" lIns="0" tIns="0" rIns="0" bIns="0" rtlCol="0">
            <a:spAutoFit/>
          </a:bodyPr>
          <a:lstStyle/>
          <a:p>
            <a:r>
              <a:rPr lang="en-US" smtClean="0"/>
              <a:t>Click EDIT</a:t>
            </a:r>
            <a:endParaRPr lang="en-US"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063" y="1575354"/>
            <a:ext cx="4839506" cy="318957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6285" y="1575354"/>
            <a:ext cx="4869651" cy="3189578"/>
          </a:xfrm>
          <a:prstGeom prst="rect">
            <a:avLst/>
          </a:prstGeom>
        </p:spPr>
      </p:pic>
      <p:cxnSp>
        <p:nvCxnSpPr>
          <p:cNvPr id="10" name="Straight Arrow Connector 9"/>
          <p:cNvCxnSpPr/>
          <p:nvPr/>
        </p:nvCxnSpPr>
        <p:spPr>
          <a:xfrm flipV="1">
            <a:off x="6641020" y="3698074"/>
            <a:ext cx="1151258" cy="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1614116" y="3698075"/>
            <a:ext cx="3840479" cy="723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278" y="4863551"/>
            <a:ext cx="2363194" cy="1057520"/>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4837" y="5015951"/>
            <a:ext cx="2332652" cy="1057520"/>
          </a:xfrm>
          <a:prstGeom prst="rect">
            <a:avLst/>
          </a:prstGeom>
        </p:spPr>
      </p:pic>
      <p:sp>
        <p:nvSpPr>
          <p:cNvPr id="20" name="TextBox 19"/>
          <p:cNvSpPr txBox="1"/>
          <p:nvPr/>
        </p:nvSpPr>
        <p:spPr>
          <a:xfrm>
            <a:off x="4605129" y="4841798"/>
            <a:ext cx="2981739" cy="830997"/>
          </a:xfrm>
          <a:prstGeom prst="rect">
            <a:avLst/>
          </a:prstGeom>
          <a:noFill/>
        </p:spPr>
        <p:txBody>
          <a:bodyPr wrap="square" lIns="0" tIns="0" rIns="0" bIns="0" rtlCol="0">
            <a:spAutoFit/>
          </a:bodyPr>
          <a:lstStyle/>
          <a:p>
            <a:r>
              <a:rPr lang="en-US" dirty="0" smtClean="0"/>
              <a:t>Select the route table with the internet gateway attached and click Save.</a:t>
            </a:r>
          </a:p>
        </p:txBody>
      </p:sp>
      <p:sp>
        <p:nvSpPr>
          <p:cNvPr id="21" name="Down Arrow 20"/>
          <p:cNvSpPr/>
          <p:nvPr/>
        </p:nvSpPr>
        <p:spPr>
          <a:xfrm>
            <a:off x="1614116" y="4667530"/>
            <a:ext cx="349857" cy="34853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bg1"/>
              </a:solidFill>
            </a:endParaRPr>
          </a:p>
        </p:txBody>
      </p:sp>
      <p:sp>
        <p:nvSpPr>
          <p:cNvPr id="22" name="Down Arrow 21"/>
          <p:cNvSpPr/>
          <p:nvPr/>
        </p:nvSpPr>
        <p:spPr>
          <a:xfrm>
            <a:off x="8025460" y="4523082"/>
            <a:ext cx="349857" cy="34853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bg1"/>
              </a:solidFill>
            </a:endParaRPr>
          </a:p>
        </p:txBody>
      </p:sp>
    </p:spTree>
    <p:extLst>
      <p:ext uri="{BB962C8B-B14F-4D97-AF65-F5344CB8AC3E}">
        <p14:creationId xmlns:p14="http://schemas.microsoft.com/office/powerpoint/2010/main" val="198899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742180" y="1281113"/>
            <a:ext cx="8707641" cy="4622800"/>
          </a:xfrm>
        </p:spPr>
      </p:pic>
      <p:sp>
        <p:nvSpPr>
          <p:cNvPr id="4" name="Title 3"/>
          <p:cNvSpPr>
            <a:spLocks noGrp="1"/>
          </p:cNvSpPr>
          <p:nvPr>
            <p:ph type="title"/>
          </p:nvPr>
        </p:nvSpPr>
        <p:spPr/>
        <p:txBody>
          <a:bodyPr/>
          <a:lstStyle/>
          <a:p>
            <a:r>
              <a:rPr lang="en-US" dirty="0" smtClean="0"/>
              <a:t>Deploy EC2 Instances</a:t>
            </a:r>
            <a:endParaRPr lang="en-US" dirty="0"/>
          </a:p>
        </p:txBody>
      </p:sp>
      <p:sp>
        <p:nvSpPr>
          <p:cNvPr id="6" name="Subtitle 5"/>
          <p:cNvSpPr>
            <a:spLocks noGrp="1"/>
          </p:cNvSpPr>
          <p:nvPr>
            <p:ph type="subTitle" idx="12"/>
          </p:nvPr>
        </p:nvSpPr>
        <p:spPr/>
        <p:txBody>
          <a:bodyPr/>
          <a:lstStyle/>
          <a:p>
            <a:r>
              <a:rPr lang="en-US" dirty="0" smtClean="0"/>
              <a:t>Deploy EC2 instances into each AZ</a:t>
            </a:r>
            <a:endParaRPr lang="en-US" dirty="0"/>
          </a:p>
        </p:txBody>
      </p:sp>
    </p:spTree>
    <p:extLst>
      <p:ext uri="{BB962C8B-B14F-4D97-AF65-F5344CB8AC3E}">
        <p14:creationId xmlns:p14="http://schemas.microsoft.com/office/powerpoint/2010/main" val="37997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407328" y="1281113"/>
            <a:ext cx="7377344" cy="4622800"/>
          </a:xfrm>
        </p:spPr>
      </p:pic>
      <p:sp>
        <p:nvSpPr>
          <p:cNvPr id="4" name="Title 3"/>
          <p:cNvSpPr>
            <a:spLocks noGrp="1"/>
          </p:cNvSpPr>
          <p:nvPr>
            <p:ph type="title"/>
          </p:nvPr>
        </p:nvSpPr>
        <p:spPr/>
        <p:txBody>
          <a:bodyPr/>
          <a:lstStyle/>
          <a:p>
            <a:r>
              <a:rPr lang="en-US" dirty="0" smtClean="0"/>
              <a:t>Deploy EC2 Instances</a:t>
            </a:r>
            <a:endParaRPr lang="en-US" dirty="0"/>
          </a:p>
        </p:txBody>
      </p:sp>
      <p:sp>
        <p:nvSpPr>
          <p:cNvPr id="6" name="Subtitle 5"/>
          <p:cNvSpPr>
            <a:spLocks noGrp="1"/>
          </p:cNvSpPr>
          <p:nvPr>
            <p:ph type="subTitle" idx="12"/>
          </p:nvPr>
        </p:nvSpPr>
        <p:spPr/>
        <p:txBody>
          <a:bodyPr/>
          <a:lstStyle/>
          <a:p>
            <a:r>
              <a:rPr lang="en-US" dirty="0" smtClean="0"/>
              <a:t>Deploy EC2 instances into each AZ</a:t>
            </a:r>
            <a:endParaRPr lang="en-US" dirty="0"/>
          </a:p>
        </p:txBody>
      </p:sp>
      <p:sp>
        <p:nvSpPr>
          <p:cNvPr id="2" name="TextBox 1"/>
          <p:cNvSpPr txBox="1"/>
          <p:nvPr/>
        </p:nvSpPr>
        <p:spPr>
          <a:xfrm>
            <a:off x="456062" y="3055343"/>
            <a:ext cx="1436291" cy="276999"/>
          </a:xfrm>
          <a:prstGeom prst="rect">
            <a:avLst/>
          </a:prstGeom>
          <a:noFill/>
        </p:spPr>
        <p:txBody>
          <a:bodyPr wrap="none" lIns="0" tIns="0" rIns="0" bIns="0" rtlCol="0">
            <a:spAutoFit/>
          </a:bodyPr>
          <a:lstStyle/>
          <a:p>
            <a:r>
              <a:rPr lang="en-US" dirty="0" smtClean="0"/>
              <a:t>Select Subnet</a:t>
            </a:r>
          </a:p>
        </p:txBody>
      </p:sp>
      <p:sp>
        <p:nvSpPr>
          <p:cNvPr id="7" name="TextBox 6"/>
          <p:cNvSpPr txBox="1"/>
          <p:nvPr/>
        </p:nvSpPr>
        <p:spPr>
          <a:xfrm>
            <a:off x="456064" y="3374500"/>
            <a:ext cx="784340" cy="276999"/>
          </a:xfrm>
          <a:prstGeom prst="rect">
            <a:avLst/>
          </a:prstGeom>
          <a:noFill/>
        </p:spPr>
        <p:txBody>
          <a:bodyPr wrap="square" lIns="0" tIns="0" rIns="0" bIns="0" rtlCol="0">
            <a:spAutoFit/>
          </a:bodyPr>
          <a:lstStyle/>
          <a:p>
            <a:r>
              <a:rPr lang="en-US" dirty="0" smtClean="0"/>
              <a:t>Enable</a:t>
            </a:r>
          </a:p>
        </p:txBody>
      </p:sp>
      <p:cxnSp>
        <p:nvCxnSpPr>
          <p:cNvPr id="8" name="Straight Arrow Connector 7"/>
          <p:cNvCxnSpPr/>
          <p:nvPr/>
        </p:nvCxnSpPr>
        <p:spPr>
          <a:xfrm flipV="1">
            <a:off x="1311965" y="3567183"/>
            <a:ext cx="1669774" cy="18855"/>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1892353" y="3359302"/>
            <a:ext cx="1606165" cy="15198"/>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750612" y="3820879"/>
            <a:ext cx="1669774" cy="18855"/>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22537" y="3849732"/>
            <a:ext cx="1727303" cy="276999"/>
          </a:xfrm>
          <a:prstGeom prst="rect">
            <a:avLst/>
          </a:prstGeom>
          <a:noFill/>
        </p:spPr>
        <p:txBody>
          <a:bodyPr wrap="square" lIns="0" tIns="0" rIns="0" bIns="0" rtlCol="0">
            <a:spAutoFit/>
          </a:bodyPr>
          <a:lstStyle/>
          <a:p>
            <a:r>
              <a:rPr lang="en-US" smtClean="0"/>
              <a:t>Select IAM Role</a:t>
            </a:r>
            <a:endParaRPr lang="en-US" dirty="0" smtClean="0"/>
          </a:p>
        </p:txBody>
      </p:sp>
    </p:spTree>
    <p:extLst>
      <p:ext uri="{BB962C8B-B14F-4D97-AF65-F5344CB8AC3E}">
        <p14:creationId xmlns:p14="http://schemas.microsoft.com/office/powerpoint/2010/main" val="166648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407327" y="1280628"/>
            <a:ext cx="7377344" cy="2643612"/>
          </a:xfrm>
        </p:spPr>
      </p:pic>
      <p:sp>
        <p:nvSpPr>
          <p:cNvPr id="4" name="Title 3"/>
          <p:cNvSpPr>
            <a:spLocks noGrp="1"/>
          </p:cNvSpPr>
          <p:nvPr>
            <p:ph type="title"/>
          </p:nvPr>
        </p:nvSpPr>
        <p:spPr/>
        <p:txBody>
          <a:bodyPr/>
          <a:lstStyle/>
          <a:p>
            <a:r>
              <a:rPr lang="en-US" dirty="0" smtClean="0"/>
              <a:t>Setup Elastic </a:t>
            </a:r>
            <a:r>
              <a:rPr lang="en-US" smtClean="0"/>
              <a:t>Load Balancer (ELB)</a:t>
            </a:r>
            <a:endParaRPr lang="en-US" dirty="0"/>
          </a:p>
        </p:txBody>
      </p:sp>
      <p:sp>
        <p:nvSpPr>
          <p:cNvPr id="6" name="Subtitle 5"/>
          <p:cNvSpPr>
            <a:spLocks noGrp="1"/>
          </p:cNvSpPr>
          <p:nvPr>
            <p:ph type="subTitle" idx="12"/>
          </p:nvPr>
        </p:nvSpPr>
        <p:spPr/>
        <p:txBody>
          <a:bodyPr/>
          <a:lstStyle/>
          <a:p>
            <a:r>
              <a:rPr lang="en-US" dirty="0" smtClean="0"/>
              <a:t>Once Instances are running, click Load Balancers</a:t>
            </a:r>
            <a:endParaRPr lang="en-US" dirty="0"/>
          </a:p>
        </p:txBody>
      </p:sp>
      <p:cxnSp>
        <p:nvCxnSpPr>
          <p:cNvPr id="12" name="Straight Arrow Connector 11"/>
          <p:cNvCxnSpPr/>
          <p:nvPr/>
        </p:nvCxnSpPr>
        <p:spPr>
          <a:xfrm>
            <a:off x="1884459" y="3434963"/>
            <a:ext cx="522868" cy="19083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6348" y="3065631"/>
            <a:ext cx="1421864" cy="369332"/>
          </a:xfrm>
          <a:prstGeom prst="rect">
            <a:avLst/>
          </a:prstGeom>
          <a:noFill/>
        </p:spPr>
        <p:txBody>
          <a:bodyPr wrap="none" lIns="0" tIns="0" rIns="0" bIns="0" rtlCol="0">
            <a:spAutoFit/>
          </a:bodyPr>
          <a:lstStyle/>
          <a:p>
            <a:r>
              <a:rPr lang="en-US" sz="2400" smtClean="0"/>
              <a:t>Click Here</a:t>
            </a:r>
            <a:endParaRPr lang="en-US" sz="2400" dirty="0" smtClean="0"/>
          </a:p>
        </p:txBody>
      </p:sp>
    </p:spTree>
    <p:extLst>
      <p:ext uri="{BB962C8B-B14F-4D97-AF65-F5344CB8AC3E}">
        <p14:creationId xmlns:p14="http://schemas.microsoft.com/office/powerpoint/2010/main" val="86784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145507" y="1280628"/>
            <a:ext cx="5903078" cy="4762037"/>
          </a:xfrm>
        </p:spPr>
      </p:pic>
      <p:sp>
        <p:nvSpPr>
          <p:cNvPr id="4" name="Title 3"/>
          <p:cNvSpPr>
            <a:spLocks noGrp="1"/>
          </p:cNvSpPr>
          <p:nvPr>
            <p:ph type="title"/>
          </p:nvPr>
        </p:nvSpPr>
        <p:spPr/>
        <p:txBody>
          <a:bodyPr/>
          <a:lstStyle/>
          <a:p>
            <a:r>
              <a:rPr lang="en-US" dirty="0" smtClean="0"/>
              <a:t>Setup Elastic </a:t>
            </a:r>
            <a:r>
              <a:rPr lang="en-US" smtClean="0"/>
              <a:t>Load Balancer (ELB)</a:t>
            </a:r>
            <a:endParaRPr lang="en-US" dirty="0"/>
          </a:p>
        </p:txBody>
      </p:sp>
      <p:sp>
        <p:nvSpPr>
          <p:cNvPr id="6" name="Subtitle 5"/>
          <p:cNvSpPr>
            <a:spLocks noGrp="1"/>
          </p:cNvSpPr>
          <p:nvPr>
            <p:ph type="subTitle" idx="12"/>
          </p:nvPr>
        </p:nvSpPr>
        <p:spPr/>
        <p:txBody>
          <a:bodyPr/>
          <a:lstStyle/>
          <a:p>
            <a:r>
              <a:rPr lang="en-US" dirty="0" smtClean="0"/>
              <a:t>Once Instances are running, click Load Balancers</a:t>
            </a:r>
            <a:endParaRPr lang="en-US" dirty="0"/>
          </a:p>
        </p:txBody>
      </p:sp>
      <p:cxnSp>
        <p:nvCxnSpPr>
          <p:cNvPr id="12" name="Straight Arrow Connector 11"/>
          <p:cNvCxnSpPr/>
          <p:nvPr/>
        </p:nvCxnSpPr>
        <p:spPr>
          <a:xfrm flipV="1">
            <a:off x="2018212" y="1789043"/>
            <a:ext cx="2585593" cy="1365838"/>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6348" y="3065631"/>
            <a:ext cx="1421864" cy="369332"/>
          </a:xfrm>
          <a:prstGeom prst="rect">
            <a:avLst/>
          </a:prstGeom>
          <a:noFill/>
        </p:spPr>
        <p:txBody>
          <a:bodyPr wrap="none" lIns="0" tIns="0" rIns="0" bIns="0" rtlCol="0">
            <a:spAutoFit/>
          </a:bodyPr>
          <a:lstStyle/>
          <a:p>
            <a:r>
              <a:rPr lang="en-US" sz="2400" smtClean="0"/>
              <a:t>Click Here</a:t>
            </a:r>
            <a:endParaRPr lang="en-US" sz="2400" dirty="0" smtClean="0"/>
          </a:p>
        </p:txBody>
      </p:sp>
    </p:spTree>
    <p:extLst>
      <p:ext uri="{BB962C8B-B14F-4D97-AF65-F5344CB8AC3E}">
        <p14:creationId xmlns:p14="http://schemas.microsoft.com/office/powerpoint/2010/main" val="17899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437469" y="1280628"/>
            <a:ext cx="9590990" cy="4900944"/>
          </a:xfrm>
        </p:spPr>
      </p:pic>
      <p:sp>
        <p:nvSpPr>
          <p:cNvPr id="4" name="Title 3"/>
          <p:cNvSpPr>
            <a:spLocks noGrp="1"/>
          </p:cNvSpPr>
          <p:nvPr>
            <p:ph type="title"/>
          </p:nvPr>
        </p:nvSpPr>
        <p:spPr/>
        <p:txBody>
          <a:bodyPr/>
          <a:lstStyle/>
          <a:p>
            <a:r>
              <a:rPr lang="en-US" dirty="0" smtClean="0"/>
              <a:t>Setup Elastic </a:t>
            </a:r>
            <a:r>
              <a:rPr lang="en-US" smtClean="0"/>
              <a:t>Load Balancer (ELB)</a:t>
            </a:r>
            <a:endParaRPr lang="en-US" dirty="0"/>
          </a:p>
        </p:txBody>
      </p:sp>
      <p:sp>
        <p:nvSpPr>
          <p:cNvPr id="6" name="Subtitle 5"/>
          <p:cNvSpPr>
            <a:spLocks noGrp="1"/>
          </p:cNvSpPr>
          <p:nvPr>
            <p:ph type="subTitle" idx="12"/>
          </p:nvPr>
        </p:nvSpPr>
        <p:spPr/>
        <p:txBody>
          <a:bodyPr/>
          <a:lstStyle/>
          <a:p>
            <a:r>
              <a:rPr lang="en-US" dirty="0" smtClean="0"/>
              <a:t>Select Classic Load Balancer</a:t>
            </a:r>
            <a:endParaRPr lang="en-US" dirty="0"/>
          </a:p>
        </p:txBody>
      </p:sp>
      <p:sp>
        <p:nvSpPr>
          <p:cNvPr id="14" name="TextBox 13"/>
          <p:cNvSpPr txBox="1"/>
          <p:nvPr/>
        </p:nvSpPr>
        <p:spPr>
          <a:xfrm>
            <a:off x="8062623" y="5872442"/>
            <a:ext cx="1987724" cy="369332"/>
          </a:xfrm>
          <a:prstGeom prst="rect">
            <a:avLst/>
          </a:prstGeom>
          <a:noFill/>
        </p:spPr>
        <p:txBody>
          <a:bodyPr wrap="none" lIns="0" tIns="0" rIns="0" bIns="0" rtlCol="0">
            <a:spAutoFit/>
          </a:bodyPr>
          <a:lstStyle/>
          <a:p>
            <a:r>
              <a:rPr lang="en-US" sz="2400" dirty="0" smtClean="0"/>
              <a:t>Click Continue</a:t>
            </a:r>
          </a:p>
        </p:txBody>
      </p:sp>
    </p:spTree>
    <p:extLst>
      <p:ext uri="{BB962C8B-B14F-4D97-AF65-F5344CB8AC3E}">
        <p14:creationId xmlns:p14="http://schemas.microsoft.com/office/powerpoint/2010/main" val="196263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437469" y="1338369"/>
            <a:ext cx="9590990" cy="4785462"/>
          </a:xfrm>
        </p:spPr>
      </p:pic>
      <p:sp>
        <p:nvSpPr>
          <p:cNvPr id="4" name="Title 3"/>
          <p:cNvSpPr>
            <a:spLocks noGrp="1"/>
          </p:cNvSpPr>
          <p:nvPr>
            <p:ph type="title"/>
          </p:nvPr>
        </p:nvSpPr>
        <p:spPr/>
        <p:txBody>
          <a:bodyPr/>
          <a:lstStyle/>
          <a:p>
            <a:r>
              <a:rPr lang="en-US" dirty="0" smtClean="0"/>
              <a:t>Setup Elastic </a:t>
            </a:r>
            <a:r>
              <a:rPr lang="en-US" smtClean="0"/>
              <a:t>Load Balancer (ELB)</a:t>
            </a:r>
            <a:endParaRPr lang="en-US" dirty="0"/>
          </a:p>
        </p:txBody>
      </p:sp>
      <p:sp>
        <p:nvSpPr>
          <p:cNvPr id="6" name="Subtitle 5"/>
          <p:cNvSpPr>
            <a:spLocks noGrp="1"/>
          </p:cNvSpPr>
          <p:nvPr>
            <p:ph type="subTitle" idx="12"/>
          </p:nvPr>
        </p:nvSpPr>
        <p:spPr/>
        <p:txBody>
          <a:bodyPr/>
          <a:lstStyle/>
          <a:p>
            <a:r>
              <a:rPr lang="en-US" dirty="0" smtClean="0"/>
              <a:t>Select Classic Load Balancer</a:t>
            </a:r>
            <a:endParaRPr lang="en-US" dirty="0"/>
          </a:p>
        </p:txBody>
      </p:sp>
      <p:sp>
        <p:nvSpPr>
          <p:cNvPr id="14" name="TextBox 13"/>
          <p:cNvSpPr txBox="1"/>
          <p:nvPr/>
        </p:nvSpPr>
        <p:spPr>
          <a:xfrm>
            <a:off x="8062623" y="5872442"/>
            <a:ext cx="1987724" cy="369332"/>
          </a:xfrm>
          <a:prstGeom prst="rect">
            <a:avLst/>
          </a:prstGeom>
          <a:noFill/>
        </p:spPr>
        <p:txBody>
          <a:bodyPr wrap="none" lIns="0" tIns="0" rIns="0" bIns="0" rtlCol="0">
            <a:spAutoFit/>
          </a:bodyPr>
          <a:lstStyle/>
          <a:p>
            <a:r>
              <a:rPr lang="en-US" sz="2400" dirty="0" smtClean="0"/>
              <a:t>Click Continue</a:t>
            </a:r>
          </a:p>
        </p:txBody>
      </p:sp>
    </p:spTree>
    <p:extLst>
      <p:ext uri="{BB962C8B-B14F-4D97-AF65-F5344CB8AC3E}">
        <p14:creationId xmlns:p14="http://schemas.microsoft.com/office/powerpoint/2010/main" val="200423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437469" y="1318288"/>
            <a:ext cx="9590990" cy="4825623"/>
          </a:xfrm>
        </p:spPr>
      </p:pic>
      <p:sp>
        <p:nvSpPr>
          <p:cNvPr id="4" name="Title 3"/>
          <p:cNvSpPr>
            <a:spLocks noGrp="1"/>
          </p:cNvSpPr>
          <p:nvPr>
            <p:ph type="title"/>
          </p:nvPr>
        </p:nvSpPr>
        <p:spPr/>
        <p:txBody>
          <a:bodyPr/>
          <a:lstStyle/>
          <a:p>
            <a:r>
              <a:rPr lang="en-US" dirty="0" smtClean="0"/>
              <a:t>Setup Elastic </a:t>
            </a:r>
            <a:r>
              <a:rPr lang="en-US" smtClean="0"/>
              <a:t>Load Balancer (ELB)</a:t>
            </a:r>
            <a:endParaRPr lang="en-US" dirty="0"/>
          </a:p>
        </p:txBody>
      </p:sp>
      <p:sp>
        <p:nvSpPr>
          <p:cNvPr id="6" name="Subtitle 5"/>
          <p:cNvSpPr>
            <a:spLocks noGrp="1"/>
          </p:cNvSpPr>
          <p:nvPr>
            <p:ph type="subTitle" idx="12"/>
          </p:nvPr>
        </p:nvSpPr>
        <p:spPr/>
        <p:txBody>
          <a:bodyPr/>
          <a:lstStyle/>
          <a:p>
            <a:r>
              <a:rPr lang="en-US" dirty="0" smtClean="0"/>
              <a:t>Select Classic Load Balancer</a:t>
            </a:r>
            <a:endParaRPr lang="en-US" dirty="0"/>
          </a:p>
        </p:txBody>
      </p:sp>
      <p:sp>
        <p:nvSpPr>
          <p:cNvPr id="14" name="TextBox 13"/>
          <p:cNvSpPr txBox="1"/>
          <p:nvPr/>
        </p:nvSpPr>
        <p:spPr>
          <a:xfrm>
            <a:off x="8062623" y="5872442"/>
            <a:ext cx="1987724" cy="369332"/>
          </a:xfrm>
          <a:prstGeom prst="rect">
            <a:avLst/>
          </a:prstGeom>
          <a:noFill/>
        </p:spPr>
        <p:txBody>
          <a:bodyPr wrap="none" lIns="0" tIns="0" rIns="0" bIns="0" rtlCol="0">
            <a:spAutoFit/>
          </a:bodyPr>
          <a:lstStyle/>
          <a:p>
            <a:r>
              <a:rPr lang="en-US" sz="2400" dirty="0" smtClean="0"/>
              <a:t>Click Continue</a:t>
            </a:r>
          </a:p>
        </p:txBody>
      </p:sp>
    </p:spTree>
    <p:extLst>
      <p:ext uri="{BB962C8B-B14F-4D97-AF65-F5344CB8AC3E}">
        <p14:creationId xmlns:p14="http://schemas.microsoft.com/office/powerpoint/2010/main" val="194437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smtClean="0"/>
              <a:t>Setup Network to support Load Balance</a:t>
            </a:r>
          </a:p>
          <a:p>
            <a:r>
              <a:rPr lang="en-US" dirty="0" smtClean="0"/>
              <a:t>Build HWF using CF Template / Manual Build</a:t>
            </a:r>
          </a:p>
          <a:p>
            <a:r>
              <a:rPr lang="en-US" dirty="0" smtClean="0"/>
              <a:t>Collect ELB Logs using SQS-S3 mechanism</a:t>
            </a:r>
          </a:p>
          <a:p>
            <a:r>
              <a:rPr lang="en-US" dirty="0" smtClean="0"/>
              <a:t>Setup HEC Tokens across HWF’s</a:t>
            </a:r>
            <a:endParaRPr lang="en-US" dirty="0"/>
          </a:p>
        </p:txBody>
      </p:sp>
      <p:sp>
        <p:nvSpPr>
          <p:cNvPr id="4" name="Title 3"/>
          <p:cNvSpPr>
            <a:spLocks noGrp="1"/>
          </p:cNvSpPr>
          <p:nvPr>
            <p:ph type="title"/>
          </p:nvPr>
        </p:nvSpPr>
        <p:spPr/>
        <p:txBody>
          <a:bodyPr/>
          <a:lstStyle/>
          <a:p>
            <a:r>
              <a:rPr lang="en-US" dirty="0" smtClean="0"/>
              <a:t>Setup ELB / HWF Tier</a:t>
            </a:r>
            <a:endParaRPr lang="en-US" dirty="0"/>
          </a:p>
        </p:txBody>
      </p:sp>
      <p:sp>
        <p:nvSpPr>
          <p:cNvPr id="6" name="Subtitle 5"/>
          <p:cNvSpPr>
            <a:spLocks noGrp="1"/>
          </p:cNvSpPr>
          <p:nvPr>
            <p:ph type="subTitle" idx="12"/>
          </p:nvPr>
        </p:nvSpPr>
        <p:spPr/>
        <p:txBody>
          <a:bodyPr/>
          <a:lstStyle/>
          <a:p>
            <a:r>
              <a:rPr lang="en-US" dirty="0" smtClean="0"/>
              <a:t>Setting up Elastic Load Balancer and a Heavy Weight Forwarder Tier</a:t>
            </a:r>
            <a:endParaRPr lang="en-US" dirty="0"/>
          </a:p>
        </p:txBody>
      </p:sp>
    </p:spTree>
    <p:extLst>
      <p:ext uri="{BB962C8B-B14F-4D97-AF65-F5344CB8AC3E}">
        <p14:creationId xmlns:p14="http://schemas.microsoft.com/office/powerpoint/2010/main" val="195759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437469" y="1348433"/>
            <a:ext cx="9590990" cy="4765334"/>
          </a:xfrm>
        </p:spPr>
      </p:pic>
      <p:sp>
        <p:nvSpPr>
          <p:cNvPr id="4" name="Title 3"/>
          <p:cNvSpPr>
            <a:spLocks noGrp="1"/>
          </p:cNvSpPr>
          <p:nvPr>
            <p:ph type="title"/>
          </p:nvPr>
        </p:nvSpPr>
        <p:spPr/>
        <p:txBody>
          <a:bodyPr/>
          <a:lstStyle/>
          <a:p>
            <a:r>
              <a:rPr lang="en-US" dirty="0" smtClean="0"/>
              <a:t>Setup Elastic </a:t>
            </a:r>
            <a:r>
              <a:rPr lang="en-US" smtClean="0"/>
              <a:t>Load Balancer (ELB)</a:t>
            </a:r>
            <a:endParaRPr lang="en-US" dirty="0"/>
          </a:p>
        </p:txBody>
      </p:sp>
      <p:sp>
        <p:nvSpPr>
          <p:cNvPr id="6" name="Subtitle 5"/>
          <p:cNvSpPr>
            <a:spLocks noGrp="1"/>
          </p:cNvSpPr>
          <p:nvPr>
            <p:ph type="subTitle" idx="12"/>
          </p:nvPr>
        </p:nvSpPr>
        <p:spPr/>
        <p:txBody>
          <a:bodyPr/>
          <a:lstStyle/>
          <a:p>
            <a:r>
              <a:rPr lang="en-US" dirty="0" smtClean="0"/>
              <a:t>Select Classic Load Balancer</a:t>
            </a:r>
            <a:endParaRPr lang="en-US" dirty="0"/>
          </a:p>
        </p:txBody>
      </p:sp>
      <p:sp>
        <p:nvSpPr>
          <p:cNvPr id="14" name="TextBox 13"/>
          <p:cNvSpPr txBox="1"/>
          <p:nvPr/>
        </p:nvSpPr>
        <p:spPr>
          <a:xfrm>
            <a:off x="8062623" y="5872442"/>
            <a:ext cx="1987724" cy="369332"/>
          </a:xfrm>
          <a:prstGeom prst="rect">
            <a:avLst/>
          </a:prstGeom>
          <a:noFill/>
        </p:spPr>
        <p:txBody>
          <a:bodyPr wrap="none" lIns="0" tIns="0" rIns="0" bIns="0" rtlCol="0">
            <a:spAutoFit/>
          </a:bodyPr>
          <a:lstStyle/>
          <a:p>
            <a:r>
              <a:rPr lang="en-US" sz="2400" dirty="0" smtClean="0"/>
              <a:t>Click Continue</a:t>
            </a:r>
          </a:p>
        </p:txBody>
      </p:sp>
    </p:spTree>
    <p:extLst>
      <p:ext uri="{BB962C8B-B14F-4D97-AF65-F5344CB8AC3E}">
        <p14:creationId xmlns:p14="http://schemas.microsoft.com/office/powerpoint/2010/main" val="82986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457650" y="1348433"/>
            <a:ext cx="9550627" cy="4765334"/>
          </a:xfrm>
        </p:spPr>
      </p:pic>
      <p:sp>
        <p:nvSpPr>
          <p:cNvPr id="4" name="Title 3"/>
          <p:cNvSpPr>
            <a:spLocks noGrp="1"/>
          </p:cNvSpPr>
          <p:nvPr>
            <p:ph type="title"/>
          </p:nvPr>
        </p:nvSpPr>
        <p:spPr/>
        <p:txBody>
          <a:bodyPr/>
          <a:lstStyle/>
          <a:p>
            <a:r>
              <a:rPr lang="en-US" dirty="0" smtClean="0"/>
              <a:t>Setup Elastic </a:t>
            </a:r>
            <a:r>
              <a:rPr lang="en-US" smtClean="0"/>
              <a:t>Load Balancer (ELB)</a:t>
            </a:r>
            <a:endParaRPr lang="en-US" dirty="0"/>
          </a:p>
        </p:txBody>
      </p:sp>
      <p:sp>
        <p:nvSpPr>
          <p:cNvPr id="6" name="Subtitle 5"/>
          <p:cNvSpPr>
            <a:spLocks noGrp="1"/>
          </p:cNvSpPr>
          <p:nvPr>
            <p:ph type="subTitle" idx="12"/>
          </p:nvPr>
        </p:nvSpPr>
        <p:spPr/>
        <p:txBody>
          <a:bodyPr/>
          <a:lstStyle/>
          <a:p>
            <a:r>
              <a:rPr lang="en-US" dirty="0" smtClean="0"/>
              <a:t>Select Classic Load Balancer</a:t>
            </a:r>
            <a:endParaRPr lang="en-US" dirty="0"/>
          </a:p>
        </p:txBody>
      </p:sp>
      <p:sp>
        <p:nvSpPr>
          <p:cNvPr id="14" name="TextBox 13"/>
          <p:cNvSpPr txBox="1"/>
          <p:nvPr/>
        </p:nvSpPr>
        <p:spPr>
          <a:xfrm>
            <a:off x="8062623" y="5872442"/>
            <a:ext cx="1987724" cy="369332"/>
          </a:xfrm>
          <a:prstGeom prst="rect">
            <a:avLst/>
          </a:prstGeom>
          <a:noFill/>
        </p:spPr>
        <p:txBody>
          <a:bodyPr wrap="none" lIns="0" tIns="0" rIns="0" bIns="0" rtlCol="0">
            <a:spAutoFit/>
          </a:bodyPr>
          <a:lstStyle/>
          <a:p>
            <a:r>
              <a:rPr lang="en-US" sz="2400" dirty="0" smtClean="0"/>
              <a:t>Click Continue</a:t>
            </a:r>
          </a:p>
        </p:txBody>
      </p:sp>
    </p:spTree>
    <p:extLst>
      <p:ext uri="{BB962C8B-B14F-4D97-AF65-F5344CB8AC3E}">
        <p14:creationId xmlns:p14="http://schemas.microsoft.com/office/powerpoint/2010/main" val="182252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457681" y="1348433"/>
            <a:ext cx="9550565" cy="4765334"/>
          </a:xfrm>
        </p:spPr>
      </p:pic>
      <p:sp>
        <p:nvSpPr>
          <p:cNvPr id="4" name="Title 3"/>
          <p:cNvSpPr>
            <a:spLocks noGrp="1"/>
          </p:cNvSpPr>
          <p:nvPr>
            <p:ph type="title"/>
          </p:nvPr>
        </p:nvSpPr>
        <p:spPr/>
        <p:txBody>
          <a:bodyPr/>
          <a:lstStyle/>
          <a:p>
            <a:r>
              <a:rPr lang="en-US" dirty="0" smtClean="0"/>
              <a:t>Setup Elastic </a:t>
            </a:r>
            <a:r>
              <a:rPr lang="en-US" smtClean="0"/>
              <a:t>Load Balancer (ELB)</a:t>
            </a:r>
            <a:endParaRPr lang="en-US" dirty="0"/>
          </a:p>
        </p:txBody>
      </p:sp>
      <p:sp>
        <p:nvSpPr>
          <p:cNvPr id="6" name="Subtitle 5"/>
          <p:cNvSpPr>
            <a:spLocks noGrp="1"/>
          </p:cNvSpPr>
          <p:nvPr>
            <p:ph type="subTitle" idx="12"/>
          </p:nvPr>
        </p:nvSpPr>
        <p:spPr/>
        <p:txBody>
          <a:bodyPr/>
          <a:lstStyle/>
          <a:p>
            <a:r>
              <a:rPr lang="en-US" dirty="0" smtClean="0"/>
              <a:t>Select Classic Load Balancer</a:t>
            </a:r>
            <a:endParaRPr lang="en-US" dirty="0"/>
          </a:p>
        </p:txBody>
      </p:sp>
      <p:sp>
        <p:nvSpPr>
          <p:cNvPr id="14" name="TextBox 13"/>
          <p:cNvSpPr txBox="1"/>
          <p:nvPr/>
        </p:nvSpPr>
        <p:spPr>
          <a:xfrm>
            <a:off x="8062623" y="5872442"/>
            <a:ext cx="1987724" cy="369332"/>
          </a:xfrm>
          <a:prstGeom prst="rect">
            <a:avLst/>
          </a:prstGeom>
          <a:noFill/>
        </p:spPr>
        <p:txBody>
          <a:bodyPr wrap="none" lIns="0" tIns="0" rIns="0" bIns="0" rtlCol="0">
            <a:spAutoFit/>
          </a:bodyPr>
          <a:lstStyle/>
          <a:p>
            <a:r>
              <a:rPr lang="en-US" sz="2400" dirty="0" smtClean="0"/>
              <a:t>Click Continue</a:t>
            </a:r>
          </a:p>
        </p:txBody>
      </p:sp>
    </p:spTree>
    <p:extLst>
      <p:ext uri="{BB962C8B-B14F-4D97-AF65-F5344CB8AC3E}">
        <p14:creationId xmlns:p14="http://schemas.microsoft.com/office/powerpoint/2010/main" val="155041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475075" y="1348433"/>
            <a:ext cx="9515776" cy="4765334"/>
          </a:xfrm>
        </p:spPr>
      </p:pic>
      <p:sp>
        <p:nvSpPr>
          <p:cNvPr id="4" name="Title 3"/>
          <p:cNvSpPr>
            <a:spLocks noGrp="1"/>
          </p:cNvSpPr>
          <p:nvPr>
            <p:ph type="title"/>
          </p:nvPr>
        </p:nvSpPr>
        <p:spPr/>
        <p:txBody>
          <a:bodyPr/>
          <a:lstStyle/>
          <a:p>
            <a:r>
              <a:rPr lang="en-US" dirty="0" smtClean="0"/>
              <a:t>Setup Elastic </a:t>
            </a:r>
            <a:r>
              <a:rPr lang="en-US" smtClean="0"/>
              <a:t>Load Balancer (ELB)</a:t>
            </a:r>
            <a:endParaRPr lang="en-US" dirty="0"/>
          </a:p>
        </p:txBody>
      </p:sp>
      <p:sp>
        <p:nvSpPr>
          <p:cNvPr id="6" name="Subtitle 5"/>
          <p:cNvSpPr>
            <a:spLocks noGrp="1"/>
          </p:cNvSpPr>
          <p:nvPr>
            <p:ph type="subTitle" idx="12"/>
          </p:nvPr>
        </p:nvSpPr>
        <p:spPr/>
        <p:txBody>
          <a:bodyPr/>
          <a:lstStyle/>
          <a:p>
            <a:r>
              <a:rPr lang="en-US" dirty="0" smtClean="0"/>
              <a:t>Select Classic Load Balancer</a:t>
            </a:r>
            <a:endParaRPr lang="en-US" dirty="0"/>
          </a:p>
        </p:txBody>
      </p:sp>
      <p:sp>
        <p:nvSpPr>
          <p:cNvPr id="14" name="TextBox 13"/>
          <p:cNvSpPr txBox="1"/>
          <p:nvPr/>
        </p:nvSpPr>
        <p:spPr>
          <a:xfrm>
            <a:off x="8062623" y="5872442"/>
            <a:ext cx="1987724" cy="369332"/>
          </a:xfrm>
          <a:prstGeom prst="rect">
            <a:avLst/>
          </a:prstGeom>
          <a:noFill/>
        </p:spPr>
        <p:txBody>
          <a:bodyPr wrap="none" lIns="0" tIns="0" rIns="0" bIns="0" rtlCol="0">
            <a:spAutoFit/>
          </a:bodyPr>
          <a:lstStyle/>
          <a:p>
            <a:r>
              <a:rPr lang="en-US" sz="2400" dirty="0" smtClean="0"/>
              <a:t>Click Continue</a:t>
            </a:r>
          </a:p>
        </p:txBody>
      </p:sp>
    </p:spTree>
    <p:extLst>
      <p:ext uri="{BB962C8B-B14F-4D97-AF65-F5344CB8AC3E}">
        <p14:creationId xmlns:p14="http://schemas.microsoft.com/office/powerpoint/2010/main" val="28718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467629" y="1348433"/>
            <a:ext cx="9530668" cy="4765334"/>
          </a:xfrm>
        </p:spPr>
      </p:pic>
      <p:sp>
        <p:nvSpPr>
          <p:cNvPr id="4" name="Title 3"/>
          <p:cNvSpPr>
            <a:spLocks noGrp="1"/>
          </p:cNvSpPr>
          <p:nvPr>
            <p:ph type="title"/>
          </p:nvPr>
        </p:nvSpPr>
        <p:spPr/>
        <p:txBody>
          <a:bodyPr/>
          <a:lstStyle/>
          <a:p>
            <a:r>
              <a:rPr lang="en-US" dirty="0" smtClean="0"/>
              <a:t>Setup Elastic </a:t>
            </a:r>
            <a:r>
              <a:rPr lang="en-US" smtClean="0"/>
              <a:t>Load Balancer (ELB)</a:t>
            </a:r>
            <a:endParaRPr lang="en-US" dirty="0"/>
          </a:p>
        </p:txBody>
      </p:sp>
      <p:sp>
        <p:nvSpPr>
          <p:cNvPr id="6" name="Subtitle 5"/>
          <p:cNvSpPr>
            <a:spLocks noGrp="1"/>
          </p:cNvSpPr>
          <p:nvPr>
            <p:ph type="subTitle" idx="12"/>
          </p:nvPr>
        </p:nvSpPr>
        <p:spPr/>
        <p:txBody>
          <a:bodyPr/>
          <a:lstStyle/>
          <a:p>
            <a:r>
              <a:rPr lang="en-US" dirty="0" smtClean="0"/>
              <a:t>Select Classic Load Balancer</a:t>
            </a:r>
            <a:endParaRPr lang="en-US" dirty="0"/>
          </a:p>
        </p:txBody>
      </p:sp>
      <p:sp>
        <p:nvSpPr>
          <p:cNvPr id="14" name="TextBox 13"/>
          <p:cNvSpPr txBox="1"/>
          <p:nvPr/>
        </p:nvSpPr>
        <p:spPr>
          <a:xfrm>
            <a:off x="8062623" y="5872442"/>
            <a:ext cx="1987724" cy="369332"/>
          </a:xfrm>
          <a:prstGeom prst="rect">
            <a:avLst/>
          </a:prstGeom>
          <a:noFill/>
        </p:spPr>
        <p:txBody>
          <a:bodyPr wrap="none" lIns="0" tIns="0" rIns="0" bIns="0" rtlCol="0">
            <a:spAutoFit/>
          </a:bodyPr>
          <a:lstStyle/>
          <a:p>
            <a:r>
              <a:rPr lang="en-US" sz="2400" dirty="0" smtClean="0"/>
              <a:t>Click Continue</a:t>
            </a:r>
          </a:p>
        </p:txBody>
      </p:sp>
    </p:spTree>
    <p:extLst>
      <p:ext uri="{BB962C8B-B14F-4D97-AF65-F5344CB8AC3E}">
        <p14:creationId xmlns:p14="http://schemas.microsoft.com/office/powerpoint/2010/main" val="140524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291494" y="1348433"/>
            <a:ext cx="7882939" cy="4765334"/>
          </a:xfrm>
        </p:spPr>
      </p:pic>
      <p:sp>
        <p:nvSpPr>
          <p:cNvPr id="4" name="Title 3"/>
          <p:cNvSpPr>
            <a:spLocks noGrp="1"/>
          </p:cNvSpPr>
          <p:nvPr>
            <p:ph type="title"/>
          </p:nvPr>
        </p:nvSpPr>
        <p:spPr/>
        <p:txBody>
          <a:bodyPr/>
          <a:lstStyle/>
          <a:p>
            <a:r>
              <a:rPr lang="en-US" dirty="0" smtClean="0"/>
              <a:t>Setup Elastic </a:t>
            </a:r>
            <a:r>
              <a:rPr lang="en-US" smtClean="0"/>
              <a:t>Load Balancer (ELB)</a:t>
            </a:r>
            <a:endParaRPr lang="en-US" dirty="0"/>
          </a:p>
        </p:txBody>
      </p:sp>
      <p:sp>
        <p:nvSpPr>
          <p:cNvPr id="6" name="Subtitle 5"/>
          <p:cNvSpPr>
            <a:spLocks noGrp="1"/>
          </p:cNvSpPr>
          <p:nvPr>
            <p:ph type="subTitle" idx="12"/>
          </p:nvPr>
        </p:nvSpPr>
        <p:spPr/>
        <p:txBody>
          <a:bodyPr/>
          <a:lstStyle/>
          <a:p>
            <a:r>
              <a:rPr lang="en-US" dirty="0" smtClean="0"/>
              <a:t>Select Classic Load Balancer</a:t>
            </a:r>
            <a:endParaRPr lang="en-US" dirty="0"/>
          </a:p>
        </p:txBody>
      </p:sp>
    </p:spTree>
    <p:extLst>
      <p:ext uri="{BB962C8B-B14F-4D97-AF65-F5344CB8AC3E}">
        <p14:creationId xmlns:p14="http://schemas.microsoft.com/office/powerpoint/2010/main" val="211602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Splunk </a:t>
            </a:r>
            <a:br>
              <a:rPr lang="en-US" dirty="0" smtClean="0"/>
            </a:br>
            <a:r>
              <a:rPr lang="en-US" dirty="0" smtClean="0"/>
              <a:t>HWF / HEC</a:t>
            </a:r>
            <a:endParaRPr lang="en-US" dirty="0"/>
          </a:p>
        </p:txBody>
      </p:sp>
      <p:sp>
        <p:nvSpPr>
          <p:cNvPr id="3" name="Subtitle 2"/>
          <p:cNvSpPr>
            <a:spLocks noGrp="1"/>
          </p:cNvSpPr>
          <p:nvPr>
            <p:ph type="subTitle" idx="1"/>
          </p:nvPr>
        </p:nvSpPr>
        <p:spPr/>
        <p:txBody>
          <a:bodyPr/>
          <a:lstStyle/>
          <a:p>
            <a:r>
              <a:rPr lang="en-US" dirty="0" smtClean="0"/>
              <a:t>Setup the Splunk HWF and copy over the HEC token</a:t>
            </a:r>
            <a:endParaRPr lang="en-US" dirty="0"/>
          </a:p>
        </p:txBody>
      </p:sp>
    </p:spTree>
    <p:extLst>
      <p:ext uri="{BB962C8B-B14F-4D97-AF65-F5344CB8AC3E}">
        <p14:creationId xmlns:p14="http://schemas.microsoft.com/office/powerpoint/2010/main" val="131879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391214" y="1210960"/>
            <a:ext cx="4704785" cy="1945708"/>
          </a:xfrm>
        </p:spPr>
      </p:pic>
      <p:sp>
        <p:nvSpPr>
          <p:cNvPr id="4" name="Title 3"/>
          <p:cNvSpPr>
            <a:spLocks noGrp="1"/>
          </p:cNvSpPr>
          <p:nvPr>
            <p:ph type="title"/>
          </p:nvPr>
        </p:nvSpPr>
        <p:spPr/>
        <p:txBody>
          <a:bodyPr/>
          <a:lstStyle/>
          <a:p>
            <a:r>
              <a:rPr lang="en-US" dirty="0" smtClean="0"/>
              <a:t>Create HEC Token</a:t>
            </a:r>
            <a:endParaRPr lang="en-US" dirty="0"/>
          </a:p>
        </p:txBody>
      </p:sp>
      <p:sp>
        <p:nvSpPr>
          <p:cNvPr id="6" name="Subtitle 5"/>
          <p:cNvSpPr>
            <a:spLocks noGrp="1"/>
          </p:cNvSpPr>
          <p:nvPr>
            <p:ph type="subTitle" idx="12"/>
          </p:nvPr>
        </p:nvSpPr>
        <p:spPr/>
        <p:txBody>
          <a:bodyPr/>
          <a:lstStyle/>
          <a:p>
            <a:r>
              <a:rPr lang="en-US" dirty="0" smtClean="0"/>
              <a:t>Create HEC Token on Primary HWF</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750" y="3392063"/>
            <a:ext cx="2515742" cy="296164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8811" y="2083539"/>
            <a:ext cx="3524716" cy="2789344"/>
          </a:xfrm>
          <a:prstGeom prst="rect">
            <a:avLst/>
          </a:prstGeom>
        </p:spPr>
      </p:pic>
      <p:sp>
        <p:nvSpPr>
          <p:cNvPr id="11" name="TextBox 10"/>
          <p:cNvSpPr txBox="1"/>
          <p:nvPr/>
        </p:nvSpPr>
        <p:spPr>
          <a:xfrm>
            <a:off x="381663" y="1210960"/>
            <a:ext cx="889667" cy="369332"/>
          </a:xfrm>
          <a:prstGeom prst="rect">
            <a:avLst/>
          </a:prstGeom>
          <a:noFill/>
        </p:spPr>
        <p:txBody>
          <a:bodyPr wrap="none" lIns="0" tIns="0" rIns="0" bIns="0" rtlCol="0">
            <a:spAutoFit/>
          </a:bodyPr>
          <a:lstStyle/>
          <a:p>
            <a:r>
              <a:rPr lang="en-US" sz="2400" smtClean="0"/>
              <a:t>Step 1</a:t>
            </a:r>
            <a:endParaRPr lang="en-US" sz="2400" dirty="0" smtClean="0"/>
          </a:p>
        </p:txBody>
      </p:sp>
      <p:sp>
        <p:nvSpPr>
          <p:cNvPr id="12" name="TextBox 11"/>
          <p:cNvSpPr txBox="1"/>
          <p:nvPr/>
        </p:nvSpPr>
        <p:spPr>
          <a:xfrm>
            <a:off x="501547" y="3293545"/>
            <a:ext cx="889667" cy="369332"/>
          </a:xfrm>
          <a:prstGeom prst="rect">
            <a:avLst/>
          </a:prstGeom>
          <a:noFill/>
        </p:spPr>
        <p:txBody>
          <a:bodyPr wrap="none" lIns="0" tIns="0" rIns="0" bIns="0" rtlCol="0">
            <a:spAutoFit/>
          </a:bodyPr>
          <a:lstStyle/>
          <a:p>
            <a:r>
              <a:rPr lang="en-US" sz="2400" dirty="0" smtClean="0"/>
              <a:t>Step 2</a:t>
            </a:r>
          </a:p>
        </p:txBody>
      </p:sp>
      <p:sp>
        <p:nvSpPr>
          <p:cNvPr id="13" name="TextBox 12"/>
          <p:cNvSpPr txBox="1"/>
          <p:nvPr/>
        </p:nvSpPr>
        <p:spPr>
          <a:xfrm>
            <a:off x="6489144" y="1999148"/>
            <a:ext cx="889667" cy="369332"/>
          </a:xfrm>
          <a:prstGeom prst="rect">
            <a:avLst/>
          </a:prstGeom>
          <a:noFill/>
        </p:spPr>
        <p:txBody>
          <a:bodyPr wrap="none" lIns="0" tIns="0" rIns="0" bIns="0" rtlCol="0">
            <a:spAutoFit/>
          </a:bodyPr>
          <a:lstStyle/>
          <a:p>
            <a:r>
              <a:rPr lang="en-US" sz="2400" dirty="0" smtClean="0"/>
              <a:t>Step 3</a:t>
            </a:r>
          </a:p>
        </p:txBody>
      </p:sp>
    </p:spTree>
    <p:extLst>
      <p:ext uri="{BB962C8B-B14F-4D97-AF65-F5344CB8AC3E}">
        <p14:creationId xmlns:p14="http://schemas.microsoft.com/office/powerpoint/2010/main" val="23352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buFont typeface="Arial" charset="0"/>
              <a:buChar char="•"/>
            </a:pPr>
            <a:r>
              <a:rPr lang="en-US" dirty="0" smtClean="0"/>
              <a:t>SSH into </a:t>
            </a:r>
            <a:r>
              <a:rPr lang="en-US" b="1" u="sng" dirty="0" smtClean="0"/>
              <a:t>primary</a:t>
            </a:r>
            <a:r>
              <a:rPr lang="en-US" dirty="0" smtClean="0"/>
              <a:t> HWF</a:t>
            </a:r>
          </a:p>
          <a:p>
            <a:pPr>
              <a:buFont typeface="Arial" charset="0"/>
              <a:buChar char="•"/>
            </a:pPr>
            <a:r>
              <a:rPr lang="en-US" dirty="0" smtClean="0"/>
              <a:t>Go to </a:t>
            </a:r>
            <a:r>
              <a:rPr lang="en-US" b="1" u="sng" dirty="0" smtClean="0"/>
              <a:t>$SPLUNK_HOME/</a:t>
            </a:r>
            <a:r>
              <a:rPr lang="en-US" b="1" u="sng" dirty="0" err="1" smtClean="0"/>
              <a:t>etc</a:t>
            </a:r>
            <a:r>
              <a:rPr lang="en-US" b="1" u="sng" dirty="0" smtClean="0"/>
              <a:t>/apps/search/local</a:t>
            </a:r>
          </a:p>
          <a:p>
            <a:pPr>
              <a:buFont typeface="Arial" charset="0"/>
              <a:buChar char="•"/>
            </a:pPr>
            <a:r>
              <a:rPr lang="en-US" dirty="0" smtClean="0"/>
              <a:t>Open </a:t>
            </a:r>
            <a:r>
              <a:rPr lang="en-US" b="1" dirty="0" err="1" smtClean="0"/>
              <a:t>inputs.conf</a:t>
            </a:r>
            <a:r>
              <a:rPr lang="en-US" dirty="0" smtClean="0"/>
              <a:t> (</a:t>
            </a:r>
            <a:r>
              <a:rPr lang="en-US" i="1" dirty="0" smtClean="0"/>
              <a:t>vi </a:t>
            </a:r>
            <a:r>
              <a:rPr lang="en-US" i="1" dirty="0" err="1" smtClean="0"/>
              <a:t>inputs.conf</a:t>
            </a:r>
            <a:r>
              <a:rPr lang="en-US" dirty="0" smtClean="0"/>
              <a:t>) </a:t>
            </a:r>
          </a:p>
          <a:p>
            <a:pPr>
              <a:buFont typeface="Arial" charset="0"/>
              <a:buChar char="•"/>
            </a:pPr>
            <a:r>
              <a:rPr lang="en-US" dirty="0" smtClean="0"/>
              <a:t>Copy to same location on second HWF</a:t>
            </a:r>
          </a:p>
          <a:p>
            <a:pPr>
              <a:buFont typeface="Arial" charset="0"/>
              <a:buChar char="•"/>
            </a:pPr>
            <a:r>
              <a:rPr lang="en-US" dirty="0" smtClean="0"/>
              <a:t>Restart second HWF</a:t>
            </a:r>
          </a:p>
        </p:txBody>
      </p:sp>
      <p:sp>
        <p:nvSpPr>
          <p:cNvPr id="3" name="Title 2"/>
          <p:cNvSpPr>
            <a:spLocks noGrp="1"/>
          </p:cNvSpPr>
          <p:nvPr>
            <p:ph type="title"/>
          </p:nvPr>
        </p:nvSpPr>
        <p:spPr/>
        <p:txBody>
          <a:bodyPr/>
          <a:lstStyle/>
          <a:p>
            <a:r>
              <a:rPr lang="en-US" dirty="0" smtClean="0"/>
              <a:t>Copy Token to second HWF</a:t>
            </a:r>
            <a:endParaRPr lang="en-US" dirty="0"/>
          </a:p>
        </p:txBody>
      </p:sp>
      <p:sp>
        <p:nvSpPr>
          <p:cNvPr id="4" name="Subtitle 3"/>
          <p:cNvSpPr>
            <a:spLocks noGrp="1"/>
          </p:cNvSpPr>
          <p:nvPr>
            <p:ph type="subTitle" idx="12"/>
          </p:nvPr>
        </p:nvSpPr>
        <p:spPr/>
        <p:txBody>
          <a:bodyPr/>
          <a:lstStyle/>
          <a:p>
            <a:r>
              <a:rPr lang="en-US" dirty="0">
                <a:hlinkClick r:id="rId2"/>
              </a:rPr>
              <a:t>http://</a:t>
            </a:r>
            <a:r>
              <a:rPr lang="en-US" dirty="0" smtClean="0">
                <a:hlinkClick r:id="rId2"/>
              </a:rPr>
              <a:t>dev.splunk.com/view/event-collector/SP-CAAAE73</a:t>
            </a:r>
            <a:r>
              <a:rPr lang="en-US" dirty="0" smtClean="0"/>
              <a:t> </a:t>
            </a:r>
            <a:endParaRPr lang="en-US" dirty="0"/>
          </a:p>
        </p:txBody>
      </p:sp>
      <p:sp>
        <p:nvSpPr>
          <p:cNvPr id="5" name="Rectangle 4"/>
          <p:cNvSpPr/>
          <p:nvPr/>
        </p:nvSpPr>
        <p:spPr>
          <a:xfrm>
            <a:off x="532737" y="3880236"/>
            <a:ext cx="6074796" cy="12881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[http://test]</a:t>
            </a:r>
          </a:p>
          <a:p>
            <a:r>
              <a:rPr lang="en-US" dirty="0"/>
              <a:t>disabled = 0</a:t>
            </a:r>
          </a:p>
          <a:p>
            <a:r>
              <a:rPr lang="en-US" dirty="0"/>
              <a:t>token = FC363996-7FB2-43A8-ACCB-F8B8CD29DD70</a:t>
            </a:r>
          </a:p>
        </p:txBody>
      </p:sp>
      <p:sp>
        <p:nvSpPr>
          <p:cNvPr id="6" name="TextBox 5"/>
          <p:cNvSpPr txBox="1"/>
          <p:nvPr/>
        </p:nvSpPr>
        <p:spPr>
          <a:xfrm>
            <a:off x="2185416" y="5351446"/>
            <a:ext cx="1848263" cy="369332"/>
          </a:xfrm>
          <a:prstGeom prst="rect">
            <a:avLst/>
          </a:prstGeom>
          <a:noFill/>
        </p:spPr>
        <p:txBody>
          <a:bodyPr wrap="none" lIns="0" tIns="0" rIns="0" bIns="0" rtlCol="0">
            <a:spAutoFit/>
          </a:bodyPr>
          <a:lstStyle/>
          <a:p>
            <a:r>
              <a:rPr lang="en-US" sz="2400" smtClean="0"/>
              <a:t>Sample Entry</a:t>
            </a:r>
            <a:endParaRPr lang="en-US" sz="2400" dirty="0" smtClean="0"/>
          </a:p>
        </p:txBody>
      </p:sp>
    </p:spTree>
    <p:extLst>
      <p:ext uri="{BB962C8B-B14F-4D97-AF65-F5344CB8AC3E}">
        <p14:creationId xmlns:p14="http://schemas.microsoft.com/office/powerpoint/2010/main" val="121559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Outputs.conf</a:t>
            </a:r>
            <a:endParaRPr lang="en-US" dirty="0"/>
          </a:p>
        </p:txBody>
      </p:sp>
      <p:sp>
        <p:nvSpPr>
          <p:cNvPr id="3" name="Subtitle 2"/>
          <p:cNvSpPr>
            <a:spLocks noGrp="1"/>
          </p:cNvSpPr>
          <p:nvPr>
            <p:ph type="subTitle" idx="14"/>
          </p:nvPr>
        </p:nvSpPr>
        <p:spPr/>
        <p:txBody>
          <a:bodyPr/>
          <a:lstStyle/>
          <a:p>
            <a:r>
              <a:rPr lang="en-US" dirty="0" smtClean="0"/>
              <a:t>Send data to indexers (or search head in this example)</a:t>
            </a:r>
            <a:endParaRPr lang="en-US" dirty="0"/>
          </a:p>
        </p:txBody>
      </p:sp>
      <p:sp>
        <p:nvSpPr>
          <p:cNvPr id="4" name="TextBox 3"/>
          <p:cNvSpPr txBox="1"/>
          <p:nvPr/>
        </p:nvSpPr>
        <p:spPr>
          <a:xfrm>
            <a:off x="928049" y="1815152"/>
            <a:ext cx="6535443" cy="3323987"/>
          </a:xfrm>
          <a:prstGeom prst="rect">
            <a:avLst/>
          </a:prstGeom>
          <a:noFill/>
        </p:spPr>
        <p:txBody>
          <a:bodyPr wrap="none" lIns="0" tIns="0" rIns="0" bIns="0" rtlCol="0">
            <a:spAutoFit/>
          </a:bodyPr>
          <a:lstStyle/>
          <a:p>
            <a:r>
              <a:rPr lang="en-US" sz="2400" dirty="0" smtClean="0"/>
              <a:t>$SPLUNK_HOME/</a:t>
            </a:r>
            <a:r>
              <a:rPr lang="en-US" sz="2400" dirty="0" err="1" smtClean="0"/>
              <a:t>etc</a:t>
            </a:r>
            <a:r>
              <a:rPr lang="en-US" sz="2400" dirty="0" smtClean="0"/>
              <a:t>/system/local/</a:t>
            </a:r>
            <a:r>
              <a:rPr lang="en-US" sz="2400" dirty="0" err="1" smtClean="0"/>
              <a:t>outputs.conf</a:t>
            </a:r>
            <a:endParaRPr lang="en-US" sz="2400" dirty="0" smtClean="0"/>
          </a:p>
          <a:p>
            <a:endParaRPr lang="en-US" sz="2400" dirty="0"/>
          </a:p>
          <a:p>
            <a:r>
              <a:rPr lang="en-US" sz="2400" dirty="0" smtClean="0"/>
              <a:t>Add Stanza:</a:t>
            </a:r>
          </a:p>
          <a:p>
            <a:r>
              <a:rPr lang="en-US" sz="2400" dirty="0"/>
              <a:t>[</a:t>
            </a:r>
            <a:r>
              <a:rPr lang="en-US" sz="2400" dirty="0" err="1"/>
              <a:t>tcpout</a:t>
            </a:r>
            <a:r>
              <a:rPr lang="en-US" sz="2400" dirty="0"/>
              <a:t>]</a:t>
            </a:r>
            <a:r>
              <a:rPr lang="en-US" sz="2400" dirty="0" err="1"/>
              <a:t>defaultGroup</a:t>
            </a:r>
            <a:r>
              <a:rPr lang="en-US" sz="2400" dirty="0"/>
              <a:t> = </a:t>
            </a:r>
            <a:r>
              <a:rPr lang="en-US" sz="2400" dirty="0" smtClean="0"/>
              <a:t>default-</a:t>
            </a:r>
            <a:r>
              <a:rPr lang="en-US" sz="2400" dirty="0" err="1" smtClean="0"/>
              <a:t>autolb</a:t>
            </a:r>
            <a:r>
              <a:rPr lang="en-US" sz="2400" dirty="0" smtClean="0"/>
              <a:t>-group</a:t>
            </a:r>
          </a:p>
          <a:p>
            <a:endParaRPr lang="en-US" sz="2400" dirty="0" smtClean="0"/>
          </a:p>
          <a:p>
            <a:r>
              <a:rPr lang="en-US" sz="2400" dirty="0" smtClean="0"/>
              <a:t>[</a:t>
            </a:r>
            <a:r>
              <a:rPr lang="en-US" sz="2400" dirty="0" err="1"/>
              <a:t>tcpout:default-autolb-group</a:t>
            </a:r>
            <a:r>
              <a:rPr lang="en-US" sz="2400" dirty="0" smtClean="0"/>
              <a:t>]</a:t>
            </a:r>
          </a:p>
          <a:p>
            <a:r>
              <a:rPr lang="en-US" sz="2400" dirty="0" smtClean="0"/>
              <a:t>server </a:t>
            </a:r>
            <a:r>
              <a:rPr lang="en-US" sz="2400" dirty="0"/>
              <a:t>= </a:t>
            </a:r>
            <a:r>
              <a:rPr lang="en-US" sz="2400" dirty="0" smtClean="0"/>
              <a:t>&lt;server&gt;:9997</a:t>
            </a:r>
          </a:p>
          <a:p>
            <a:endParaRPr lang="en-US" sz="2400" dirty="0" smtClean="0"/>
          </a:p>
          <a:p>
            <a:r>
              <a:rPr lang="en-US" sz="2400" dirty="0" smtClean="0"/>
              <a:t>[</a:t>
            </a:r>
            <a:r>
              <a:rPr lang="en-US" sz="2400" dirty="0" err="1"/>
              <a:t>tcpout</a:t>
            </a:r>
            <a:r>
              <a:rPr lang="en-US" sz="2400" dirty="0"/>
              <a:t>-server</a:t>
            </a:r>
            <a:r>
              <a:rPr lang="en-US" sz="2400" dirty="0" smtClean="0"/>
              <a:t>://&lt;server&gt;:9997</a:t>
            </a:r>
            <a:r>
              <a:rPr lang="en-US" sz="2400" dirty="0"/>
              <a:t>]</a:t>
            </a:r>
            <a:endParaRPr lang="en-US" sz="2400" dirty="0" smtClean="0"/>
          </a:p>
        </p:txBody>
      </p:sp>
      <p:sp>
        <p:nvSpPr>
          <p:cNvPr id="5" name="TextBox 4"/>
          <p:cNvSpPr txBox="1"/>
          <p:nvPr/>
        </p:nvSpPr>
        <p:spPr>
          <a:xfrm>
            <a:off x="7997588" y="1815152"/>
            <a:ext cx="3452884" cy="1477328"/>
          </a:xfrm>
          <a:prstGeom prst="rect">
            <a:avLst/>
          </a:prstGeom>
          <a:noFill/>
        </p:spPr>
        <p:txBody>
          <a:bodyPr wrap="square" lIns="0" tIns="0" rIns="0" bIns="0" rtlCol="0">
            <a:spAutoFit/>
          </a:bodyPr>
          <a:lstStyle/>
          <a:p>
            <a:pPr algn="ctr"/>
            <a:r>
              <a:rPr lang="en-US" sz="2400" b="1" dirty="0" smtClean="0"/>
              <a:t>Make sure that the security group is open for 9997 TCP inbound from the HWF tier.</a:t>
            </a:r>
          </a:p>
        </p:txBody>
      </p:sp>
    </p:spTree>
    <p:extLst>
      <p:ext uri="{BB962C8B-B14F-4D97-AF65-F5344CB8AC3E}">
        <p14:creationId xmlns:p14="http://schemas.microsoft.com/office/powerpoint/2010/main" val="207851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951319" y="1576552"/>
            <a:ext cx="10916347" cy="4256689"/>
          </a:xfrm>
        </p:spPr>
      </p:pic>
      <p:sp>
        <p:nvSpPr>
          <p:cNvPr id="3" name="Title 2"/>
          <p:cNvSpPr>
            <a:spLocks noGrp="1"/>
          </p:cNvSpPr>
          <p:nvPr>
            <p:ph type="title"/>
          </p:nvPr>
        </p:nvSpPr>
        <p:spPr/>
        <p:txBody>
          <a:bodyPr/>
          <a:lstStyle/>
          <a:p>
            <a:r>
              <a:rPr lang="en-US" dirty="0" smtClean="0"/>
              <a:t>Architecture for Deployment</a:t>
            </a:r>
            <a:endParaRPr lang="en-US" dirty="0"/>
          </a:p>
        </p:txBody>
      </p:sp>
      <p:sp>
        <p:nvSpPr>
          <p:cNvPr id="4" name="Subtitle 3"/>
          <p:cNvSpPr>
            <a:spLocks noGrp="1"/>
          </p:cNvSpPr>
          <p:nvPr>
            <p:ph type="subTitle" idx="12"/>
          </p:nvPr>
        </p:nvSpPr>
        <p:spPr/>
        <p:txBody>
          <a:bodyPr/>
          <a:lstStyle/>
          <a:p>
            <a:endParaRPr lang="en-US"/>
          </a:p>
        </p:txBody>
      </p:sp>
    </p:spTree>
    <p:extLst>
      <p:ext uri="{BB962C8B-B14F-4D97-AF65-F5344CB8AC3E}">
        <p14:creationId xmlns:p14="http://schemas.microsoft.com/office/powerpoint/2010/main" val="61300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6063" y="1280629"/>
            <a:ext cx="11279872" cy="1243115"/>
          </a:xfrm>
        </p:spPr>
        <p:txBody>
          <a:bodyPr/>
          <a:lstStyle/>
          <a:p>
            <a:pPr>
              <a:buFont typeface="Arial" charset="0"/>
              <a:buChar char="•"/>
            </a:pPr>
            <a:r>
              <a:rPr lang="en-US" dirty="0" smtClean="0"/>
              <a:t>See Module 5: Troubleshooting App, slide 6 for </a:t>
            </a:r>
            <a:r>
              <a:rPr lang="en-US" dirty="0" err="1" smtClean="0"/>
              <a:t>cURL</a:t>
            </a:r>
            <a:r>
              <a:rPr lang="en-US" dirty="0" smtClean="0"/>
              <a:t> commands</a:t>
            </a:r>
          </a:p>
          <a:p>
            <a:pPr>
              <a:buFont typeface="Arial" charset="0"/>
              <a:buChar char="•"/>
            </a:pPr>
            <a:r>
              <a:rPr lang="en-US" dirty="0" smtClean="0"/>
              <a:t>Check both instances and see that the ELB is sending data to both instances</a:t>
            </a:r>
          </a:p>
          <a:p>
            <a:pPr>
              <a:buFont typeface="Arial" charset="0"/>
              <a:buChar char="•"/>
            </a:pPr>
            <a:endParaRPr lang="en-US" dirty="0" smtClean="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smtClean="0"/>
              <a:t>Test ELB</a:t>
            </a:r>
            <a:endParaRPr lang="en-US" dirty="0"/>
          </a:p>
        </p:txBody>
      </p:sp>
      <p:sp>
        <p:nvSpPr>
          <p:cNvPr id="4" name="Subtitle 3"/>
          <p:cNvSpPr>
            <a:spLocks noGrp="1"/>
          </p:cNvSpPr>
          <p:nvPr>
            <p:ph type="subTitle" idx="12"/>
          </p:nvPr>
        </p:nvSpPr>
        <p:spPr/>
        <p:txBody>
          <a:bodyPr/>
          <a:lstStyle/>
          <a:p>
            <a:r>
              <a:rPr lang="en-US" dirty="0" smtClean="0"/>
              <a:t>Run </a:t>
            </a:r>
            <a:r>
              <a:rPr lang="en-US" dirty="0" err="1" smtClean="0"/>
              <a:t>cURL</a:t>
            </a:r>
            <a:r>
              <a:rPr lang="en-US" dirty="0" smtClean="0"/>
              <a:t> command and test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440" y="2434396"/>
            <a:ext cx="7095744" cy="3895993"/>
          </a:xfrm>
          <a:prstGeom prst="rect">
            <a:avLst/>
          </a:prstGeom>
        </p:spPr>
      </p:pic>
    </p:spTree>
    <p:extLst>
      <p:ext uri="{BB962C8B-B14F-4D97-AF65-F5344CB8AC3E}">
        <p14:creationId xmlns:p14="http://schemas.microsoft.com/office/powerpoint/2010/main" val="35230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buFont typeface="Arial" charset="0"/>
              <a:buChar char="•"/>
            </a:pPr>
            <a:r>
              <a:rPr lang="en-US" dirty="0" smtClean="0"/>
              <a:t>For production systems, make sure to use SSL certs</a:t>
            </a:r>
          </a:p>
          <a:p>
            <a:pPr>
              <a:buFont typeface="Arial" charset="0"/>
              <a:buChar char="•"/>
            </a:pPr>
            <a:r>
              <a:rPr lang="en-US" dirty="0" smtClean="0"/>
              <a:t>Upload SSL Certs to Amazon Certificate Manager</a:t>
            </a:r>
          </a:p>
          <a:p>
            <a:pPr>
              <a:buFont typeface="Arial" charset="0"/>
              <a:buChar char="•"/>
            </a:pPr>
            <a:r>
              <a:rPr lang="en-US" dirty="0" smtClean="0"/>
              <a:t>Copy Cert to both HWF in $SPLUNK_HOME/</a:t>
            </a:r>
            <a:r>
              <a:rPr lang="en-US" dirty="0" err="1" smtClean="0"/>
              <a:t>etc</a:t>
            </a:r>
            <a:r>
              <a:rPr lang="en-US" dirty="0" smtClean="0"/>
              <a:t>/</a:t>
            </a:r>
            <a:r>
              <a:rPr lang="en-US" dirty="0" err="1" smtClean="0"/>
              <a:t>auth</a:t>
            </a:r>
            <a:r>
              <a:rPr lang="en-US" dirty="0" smtClean="0"/>
              <a:t>/&lt;</a:t>
            </a:r>
            <a:r>
              <a:rPr lang="en-US" dirty="0" err="1" smtClean="0"/>
              <a:t>domain_directory</a:t>
            </a:r>
            <a:r>
              <a:rPr lang="en-US" dirty="0" smtClean="0"/>
              <a:t>&gt;</a:t>
            </a:r>
          </a:p>
          <a:p>
            <a:pPr lvl="1">
              <a:buFont typeface="Arial" charset="0"/>
              <a:buChar char="•"/>
            </a:pPr>
            <a:r>
              <a:rPr lang="en-US" dirty="0" err="1" smtClean="0"/>
              <a:t>Certificate.pem</a:t>
            </a:r>
            <a:endParaRPr lang="en-US" dirty="0" smtClean="0"/>
          </a:p>
          <a:p>
            <a:pPr lvl="1">
              <a:buFont typeface="Arial" charset="0"/>
              <a:buChar char="•"/>
            </a:pPr>
            <a:r>
              <a:rPr lang="en-US" dirty="0" err="1" smtClean="0"/>
              <a:t>PrivateKey.pem</a:t>
            </a:r>
            <a:endParaRPr lang="en-US" dirty="0"/>
          </a:p>
          <a:p>
            <a:pPr>
              <a:buFont typeface="Arial" charset="0"/>
              <a:buChar char="•"/>
            </a:pPr>
            <a:r>
              <a:rPr lang="en-US" dirty="0"/>
              <a:t>Docs for securing HEC : </a:t>
            </a:r>
            <a:endParaRPr lang="en-US" dirty="0" smtClean="0"/>
          </a:p>
          <a:p>
            <a:pPr lvl="1">
              <a:buFont typeface="Arial" charset="0"/>
              <a:buChar char="•"/>
            </a:pPr>
            <a:r>
              <a:rPr lang="en-US" dirty="0" smtClean="0">
                <a:hlinkClick r:id="rId2"/>
              </a:rPr>
              <a:t>http</a:t>
            </a:r>
            <a:r>
              <a:rPr lang="en-US" dirty="0">
                <a:hlinkClick r:id="rId2"/>
              </a:rPr>
              <a:t>://</a:t>
            </a:r>
            <a:r>
              <a:rPr lang="en-US" dirty="0" smtClean="0">
                <a:hlinkClick r:id="rId2"/>
              </a:rPr>
              <a:t>dev.splunk.com/view/event-collector/SP-CAAAE6Q</a:t>
            </a:r>
            <a:r>
              <a:rPr lang="en-US" dirty="0" smtClean="0"/>
              <a:t> </a:t>
            </a:r>
          </a:p>
          <a:p>
            <a:pPr lvl="1">
              <a:buFont typeface="Arial" charset="0"/>
              <a:buChar char="•"/>
            </a:pPr>
            <a:r>
              <a:rPr lang="en-US" dirty="0">
                <a:hlinkClick r:id="rId3"/>
              </a:rPr>
              <a:t>http://</a:t>
            </a:r>
            <a:r>
              <a:rPr lang="en-US" dirty="0" smtClean="0">
                <a:hlinkClick r:id="rId3"/>
              </a:rPr>
              <a:t>docs.splunk.com/Documentation/SplunkCloud/latest/Data/UsetheHTTPEventCollector</a:t>
            </a:r>
            <a:r>
              <a:rPr lang="en-US" dirty="0" smtClean="0"/>
              <a:t> </a:t>
            </a:r>
          </a:p>
          <a:p>
            <a:pPr lvl="1">
              <a:buFont typeface="Arial" charset="0"/>
              <a:buChar char="•"/>
            </a:pPr>
            <a:endParaRPr lang="en-US" dirty="0" smtClean="0"/>
          </a:p>
          <a:p>
            <a:pPr>
              <a:buFont typeface="Arial" charset="0"/>
              <a:buChar char="•"/>
            </a:pPr>
            <a:endParaRPr lang="en-US" dirty="0"/>
          </a:p>
        </p:txBody>
      </p:sp>
      <p:sp>
        <p:nvSpPr>
          <p:cNvPr id="3" name="Title 2"/>
          <p:cNvSpPr>
            <a:spLocks noGrp="1"/>
          </p:cNvSpPr>
          <p:nvPr>
            <p:ph type="title"/>
          </p:nvPr>
        </p:nvSpPr>
        <p:spPr/>
        <p:txBody>
          <a:bodyPr/>
          <a:lstStyle/>
          <a:p>
            <a:r>
              <a:rPr lang="en-US" dirty="0" smtClean="0"/>
              <a:t>Securing HEC with SSL</a:t>
            </a:r>
            <a:endParaRPr lang="en-US" dirty="0"/>
          </a:p>
        </p:txBody>
      </p:sp>
      <p:sp>
        <p:nvSpPr>
          <p:cNvPr id="4" name="Subtitle 3"/>
          <p:cNvSpPr>
            <a:spLocks noGrp="1"/>
          </p:cNvSpPr>
          <p:nvPr>
            <p:ph type="subTitle" idx="12"/>
          </p:nvPr>
        </p:nvSpPr>
        <p:spPr/>
        <p:txBody>
          <a:bodyPr/>
          <a:lstStyle/>
          <a:p>
            <a:r>
              <a:rPr lang="en-US" dirty="0" smtClean="0"/>
              <a:t>Use SSL Cert (not self-signed) to secure HEC</a:t>
            </a:r>
            <a:endParaRPr lang="en-US" dirty="0"/>
          </a:p>
        </p:txBody>
      </p:sp>
    </p:spTree>
    <p:extLst>
      <p:ext uri="{BB962C8B-B14F-4D97-AF65-F5344CB8AC3E}">
        <p14:creationId xmlns:p14="http://schemas.microsoft.com/office/powerpoint/2010/main" val="113662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ELB Logs to S3  then Splunk</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57724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295902" y="1281113"/>
            <a:ext cx="7600196" cy="4622800"/>
          </a:xfrm>
        </p:spPr>
      </p:pic>
      <p:sp>
        <p:nvSpPr>
          <p:cNvPr id="3" name="Title 2"/>
          <p:cNvSpPr>
            <a:spLocks noGrp="1"/>
          </p:cNvSpPr>
          <p:nvPr>
            <p:ph type="title"/>
          </p:nvPr>
        </p:nvSpPr>
        <p:spPr/>
        <p:txBody>
          <a:bodyPr/>
          <a:lstStyle/>
          <a:p>
            <a:r>
              <a:rPr lang="en-US" dirty="0" smtClean="0"/>
              <a:t>Send the Logs to S3 </a:t>
            </a:r>
            <a:endParaRPr lang="en-US" dirty="0"/>
          </a:p>
        </p:txBody>
      </p:sp>
      <p:sp>
        <p:nvSpPr>
          <p:cNvPr id="4" name="Subtitle 3"/>
          <p:cNvSpPr>
            <a:spLocks noGrp="1"/>
          </p:cNvSpPr>
          <p:nvPr>
            <p:ph type="subTitle" idx="12"/>
          </p:nvPr>
        </p:nvSpPr>
        <p:spPr/>
        <p:txBody>
          <a:bodyPr/>
          <a:lstStyle/>
          <a:p>
            <a:r>
              <a:rPr lang="en-US" dirty="0" smtClean="0"/>
              <a:t>Scroll Down to Access Logs Setting</a:t>
            </a:r>
            <a:endParaRPr lang="en-US" dirty="0"/>
          </a:p>
        </p:txBody>
      </p:sp>
      <p:sp>
        <p:nvSpPr>
          <p:cNvPr id="6" name="Down Arrow 5"/>
          <p:cNvSpPr/>
          <p:nvPr/>
        </p:nvSpPr>
        <p:spPr>
          <a:xfrm>
            <a:off x="1126156" y="2136808"/>
            <a:ext cx="484632" cy="3166712"/>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solidFill>
                <a:schemeClr val="bg1"/>
              </a:solidFill>
            </a:endParaRPr>
          </a:p>
        </p:txBody>
      </p:sp>
      <p:sp>
        <p:nvSpPr>
          <p:cNvPr id="7" name="TextBox 6"/>
          <p:cNvSpPr txBox="1"/>
          <p:nvPr/>
        </p:nvSpPr>
        <p:spPr>
          <a:xfrm>
            <a:off x="546131" y="1736184"/>
            <a:ext cx="1644681" cy="369332"/>
          </a:xfrm>
          <a:prstGeom prst="rect">
            <a:avLst/>
          </a:prstGeom>
          <a:noFill/>
        </p:spPr>
        <p:txBody>
          <a:bodyPr wrap="none" lIns="0" tIns="0" rIns="0" bIns="0" rtlCol="0">
            <a:spAutoFit/>
          </a:bodyPr>
          <a:lstStyle/>
          <a:p>
            <a:r>
              <a:rPr lang="en-US" sz="2400" dirty="0" smtClean="0"/>
              <a:t>Scroll Down</a:t>
            </a:r>
          </a:p>
        </p:txBody>
      </p:sp>
      <p:cxnSp>
        <p:nvCxnSpPr>
          <p:cNvPr id="9" name="Straight Arrow Connector 8"/>
          <p:cNvCxnSpPr/>
          <p:nvPr/>
        </p:nvCxnSpPr>
        <p:spPr>
          <a:xfrm flipH="1">
            <a:off x="4394200" y="3479800"/>
            <a:ext cx="5994400" cy="182372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388600" y="3110468"/>
            <a:ext cx="1421864" cy="369332"/>
          </a:xfrm>
          <a:prstGeom prst="rect">
            <a:avLst/>
          </a:prstGeom>
          <a:noFill/>
        </p:spPr>
        <p:txBody>
          <a:bodyPr wrap="none" lIns="0" tIns="0" rIns="0" bIns="0" rtlCol="0">
            <a:spAutoFit/>
          </a:bodyPr>
          <a:lstStyle/>
          <a:p>
            <a:r>
              <a:rPr lang="en-US" sz="2400" smtClean="0"/>
              <a:t>Click Here</a:t>
            </a:r>
            <a:endParaRPr lang="en-US" sz="2400" dirty="0" smtClean="0"/>
          </a:p>
        </p:txBody>
      </p:sp>
    </p:spTree>
    <p:extLst>
      <p:ext uri="{BB962C8B-B14F-4D97-AF65-F5344CB8AC3E}">
        <p14:creationId xmlns:p14="http://schemas.microsoft.com/office/powerpoint/2010/main" val="693711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295902" y="1481347"/>
            <a:ext cx="7600196" cy="4222331"/>
          </a:xfrm>
        </p:spPr>
      </p:pic>
      <p:sp>
        <p:nvSpPr>
          <p:cNvPr id="3" name="Title 2"/>
          <p:cNvSpPr>
            <a:spLocks noGrp="1"/>
          </p:cNvSpPr>
          <p:nvPr>
            <p:ph type="title"/>
          </p:nvPr>
        </p:nvSpPr>
        <p:spPr/>
        <p:txBody>
          <a:bodyPr/>
          <a:lstStyle/>
          <a:p>
            <a:r>
              <a:rPr lang="en-US" dirty="0" smtClean="0"/>
              <a:t>Send the Logs to S3 </a:t>
            </a:r>
            <a:endParaRPr lang="en-US" dirty="0"/>
          </a:p>
        </p:txBody>
      </p:sp>
      <p:sp>
        <p:nvSpPr>
          <p:cNvPr id="4" name="Subtitle 3"/>
          <p:cNvSpPr>
            <a:spLocks noGrp="1"/>
          </p:cNvSpPr>
          <p:nvPr>
            <p:ph type="subTitle" idx="12"/>
          </p:nvPr>
        </p:nvSpPr>
        <p:spPr/>
        <p:txBody>
          <a:bodyPr/>
          <a:lstStyle/>
          <a:p>
            <a:r>
              <a:rPr lang="en-US" dirty="0" smtClean="0"/>
              <a:t>Make sure to use a unique S3 bucket name</a:t>
            </a:r>
            <a:endParaRPr lang="en-US" dirty="0"/>
          </a:p>
        </p:txBody>
      </p:sp>
      <p:sp>
        <p:nvSpPr>
          <p:cNvPr id="7" name="TextBox 6"/>
          <p:cNvSpPr txBox="1"/>
          <p:nvPr/>
        </p:nvSpPr>
        <p:spPr>
          <a:xfrm>
            <a:off x="251233" y="1209206"/>
            <a:ext cx="2044669" cy="1107996"/>
          </a:xfrm>
          <a:prstGeom prst="rect">
            <a:avLst/>
          </a:prstGeom>
          <a:noFill/>
        </p:spPr>
        <p:txBody>
          <a:bodyPr wrap="square" lIns="0" tIns="0" rIns="0" bIns="0" rtlCol="0">
            <a:spAutoFit/>
          </a:bodyPr>
          <a:lstStyle/>
          <a:p>
            <a:r>
              <a:rPr lang="en-US" sz="2400" dirty="0" smtClean="0"/>
              <a:t>Click here to enable access logs</a:t>
            </a:r>
          </a:p>
        </p:txBody>
      </p:sp>
      <p:cxnSp>
        <p:nvCxnSpPr>
          <p:cNvPr id="9" name="Straight Arrow Connector 8"/>
          <p:cNvCxnSpPr/>
          <p:nvPr/>
        </p:nvCxnSpPr>
        <p:spPr>
          <a:xfrm flipH="1">
            <a:off x="5384800" y="3479800"/>
            <a:ext cx="5003800" cy="91440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388600" y="3110468"/>
            <a:ext cx="1460500" cy="1846659"/>
          </a:xfrm>
          <a:prstGeom prst="rect">
            <a:avLst/>
          </a:prstGeom>
          <a:noFill/>
        </p:spPr>
        <p:txBody>
          <a:bodyPr wrap="square" lIns="0" tIns="0" rIns="0" bIns="0" rtlCol="0">
            <a:spAutoFit/>
          </a:bodyPr>
          <a:lstStyle/>
          <a:p>
            <a:r>
              <a:rPr lang="en-US" sz="2400" dirty="0" smtClean="0"/>
              <a:t>Click Here to create new </a:t>
            </a:r>
            <a:r>
              <a:rPr lang="en-US" sz="2400" b="1" u="sng" dirty="0" smtClean="0"/>
              <a:t>unique</a:t>
            </a:r>
            <a:r>
              <a:rPr lang="en-US" sz="2400" dirty="0" smtClean="0"/>
              <a:t> S3 bucket</a:t>
            </a:r>
          </a:p>
        </p:txBody>
      </p:sp>
      <p:cxnSp>
        <p:nvCxnSpPr>
          <p:cNvPr id="10" name="Straight Arrow Connector 9"/>
          <p:cNvCxnSpPr/>
          <p:nvPr/>
        </p:nvCxnSpPr>
        <p:spPr>
          <a:xfrm>
            <a:off x="685800" y="2303055"/>
            <a:ext cx="2273300" cy="80741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469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p:txBody>
          <a:bodyPr/>
          <a:lstStyle/>
          <a:p>
            <a:pPr>
              <a:buFont typeface="Arial" charset="0"/>
              <a:buChar char="•"/>
            </a:pPr>
            <a:r>
              <a:rPr lang="en-US" b="1" u="sng" dirty="0" smtClean="0"/>
              <a:t>S3 Modular Input</a:t>
            </a:r>
          </a:p>
          <a:p>
            <a:pPr>
              <a:buFont typeface="Arial" charset="0"/>
              <a:buChar char="•"/>
            </a:pPr>
            <a:r>
              <a:rPr lang="en-US" dirty="0" smtClean="0"/>
              <a:t>In the Add-on, click Create New Input </a:t>
            </a:r>
          </a:p>
          <a:p>
            <a:pPr>
              <a:buFont typeface="Arial" charset="0"/>
              <a:buChar char="•"/>
            </a:pPr>
            <a:r>
              <a:rPr lang="en-US" dirty="0" smtClean="0"/>
              <a:t>Select S3</a:t>
            </a:r>
          </a:p>
          <a:p>
            <a:pPr>
              <a:buFont typeface="Arial" charset="0"/>
              <a:buChar char="•"/>
            </a:pPr>
            <a:r>
              <a:rPr lang="en-US" b="1" u="sng" dirty="0" smtClean="0"/>
              <a:t>Buckets (Tab)</a:t>
            </a:r>
            <a:r>
              <a:rPr lang="en-US" dirty="0" smtClean="0"/>
              <a:t> </a:t>
            </a:r>
          </a:p>
          <a:p>
            <a:pPr lvl="1">
              <a:buFont typeface="Arial" charset="0"/>
              <a:buChar char="•"/>
            </a:pPr>
            <a:r>
              <a:rPr lang="en-US" dirty="0" smtClean="0"/>
              <a:t>Select the bucket with the ELB access logs</a:t>
            </a:r>
          </a:p>
          <a:p>
            <a:pPr>
              <a:buFont typeface="Arial" charset="0"/>
              <a:buChar char="•"/>
            </a:pPr>
            <a:r>
              <a:rPr lang="en-US" b="1" u="sng" dirty="0" smtClean="0"/>
              <a:t>Settings (Tab)</a:t>
            </a:r>
          </a:p>
          <a:p>
            <a:pPr lvl="1">
              <a:buFont typeface="Arial" charset="0"/>
              <a:buChar char="•"/>
            </a:pPr>
            <a:r>
              <a:rPr lang="en-US" dirty="0" smtClean="0"/>
              <a:t>Log Type: ELB Access Logs</a:t>
            </a:r>
          </a:p>
          <a:p>
            <a:pPr lvl="1">
              <a:buFont typeface="Arial" charset="0"/>
              <a:buChar char="•"/>
            </a:pPr>
            <a:r>
              <a:rPr lang="en-US" dirty="0" err="1" smtClean="0"/>
              <a:t>Sourcetype</a:t>
            </a:r>
            <a:r>
              <a:rPr lang="en-US" dirty="0" smtClean="0"/>
              <a:t>: </a:t>
            </a:r>
            <a:r>
              <a:rPr lang="en-US" dirty="0" err="1" smtClean="0"/>
              <a:t>aws:elb:accesslogs</a:t>
            </a:r>
            <a:endParaRPr lang="en-US" dirty="0" smtClean="0"/>
          </a:p>
          <a:p>
            <a:pPr lvl="1">
              <a:buFont typeface="Arial" charset="0"/>
              <a:buChar char="•"/>
            </a:pPr>
            <a:r>
              <a:rPr lang="en-US" dirty="0" smtClean="0"/>
              <a:t>Interval: 1800 seconds (30 minutes)</a:t>
            </a:r>
          </a:p>
          <a:p>
            <a:pPr>
              <a:buFont typeface="Arial" charset="0"/>
              <a:buChar char="•"/>
            </a:pPr>
            <a:r>
              <a:rPr lang="en-US" b="1" u="sng" dirty="0" smtClean="0"/>
              <a:t>Template (Tab)</a:t>
            </a:r>
          </a:p>
          <a:p>
            <a:pPr lvl="1">
              <a:buFont typeface="Arial" charset="0"/>
              <a:buChar char="•"/>
            </a:pPr>
            <a:r>
              <a:rPr lang="en-US" dirty="0" smtClean="0"/>
              <a:t>Leave blank</a:t>
            </a:r>
          </a:p>
          <a:p>
            <a:pPr>
              <a:buFont typeface="Arial" charset="0"/>
              <a:buChar char="•"/>
            </a:pPr>
            <a:endParaRPr lang="en-US" b="1" u="sng" dirty="0" smtClean="0"/>
          </a:p>
        </p:txBody>
      </p:sp>
      <p:sp>
        <p:nvSpPr>
          <p:cNvPr id="3" name="Title 2"/>
          <p:cNvSpPr>
            <a:spLocks noGrp="1"/>
          </p:cNvSpPr>
          <p:nvPr>
            <p:ph type="title"/>
          </p:nvPr>
        </p:nvSpPr>
        <p:spPr/>
        <p:txBody>
          <a:bodyPr/>
          <a:lstStyle/>
          <a:p>
            <a:r>
              <a:rPr lang="en-US" dirty="0" smtClean="0"/>
              <a:t>Setup Splunk: S3 Modular Input</a:t>
            </a:r>
            <a:endParaRPr lang="en-US" dirty="0"/>
          </a:p>
        </p:txBody>
      </p:sp>
      <p:sp>
        <p:nvSpPr>
          <p:cNvPr id="10" name="Subtitle 9"/>
          <p:cNvSpPr>
            <a:spLocks noGrp="1"/>
          </p:cNvSpPr>
          <p:nvPr>
            <p:ph type="subTitle" idx="13"/>
          </p:nvPr>
        </p:nvSpPr>
        <p:spPr/>
        <p:txBody>
          <a:bodyPr/>
          <a:lstStyle/>
          <a:p>
            <a:r>
              <a:rPr lang="en-US" dirty="0" smtClean="0"/>
              <a:t>Collect data from S3 bucket on an interval</a:t>
            </a:r>
            <a:endParaRPr lang="en-US"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5119001"/>
            <a:ext cx="2837580" cy="1176951"/>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3437113"/>
            <a:ext cx="2938873" cy="1546775"/>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800" y="1507879"/>
            <a:ext cx="3065683" cy="1794121"/>
          </a:xfrm>
          <a:prstGeom prst="rect">
            <a:avLst/>
          </a:prstGeom>
        </p:spPr>
      </p:pic>
    </p:spTree>
    <p:extLst>
      <p:ext uri="{BB962C8B-B14F-4D97-AF65-F5344CB8AC3E}">
        <p14:creationId xmlns:p14="http://schemas.microsoft.com/office/powerpoint/2010/main" val="36993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p:txBody>
          <a:bodyPr/>
          <a:lstStyle/>
          <a:p>
            <a:pPr>
              <a:buFont typeface="Arial" charset="0"/>
              <a:buChar char="•"/>
            </a:pPr>
            <a:r>
              <a:rPr lang="en-US" b="1" u="sng" dirty="0" smtClean="0"/>
              <a:t>Splunk</a:t>
            </a:r>
          </a:p>
          <a:p>
            <a:pPr>
              <a:buFont typeface="Arial" charset="0"/>
              <a:buChar char="•"/>
            </a:pPr>
            <a:r>
              <a:rPr lang="en-US" dirty="0" smtClean="0"/>
              <a:t>Create new HEC input</a:t>
            </a:r>
          </a:p>
          <a:p>
            <a:pPr lvl="1">
              <a:buFont typeface="Arial" charset="0"/>
              <a:buChar char="•"/>
            </a:pPr>
            <a:r>
              <a:rPr lang="en-US" dirty="0" smtClean="0"/>
              <a:t>Settings -&gt; HEC -&gt; Add New (Name it </a:t>
            </a:r>
            <a:r>
              <a:rPr lang="en-US" dirty="0" err="1" smtClean="0"/>
              <a:t>aws</a:t>
            </a:r>
            <a:r>
              <a:rPr lang="en-US" dirty="0" smtClean="0"/>
              <a:t> </a:t>
            </a:r>
            <a:r>
              <a:rPr lang="en-US" dirty="0" err="1" smtClean="0"/>
              <a:t>elb</a:t>
            </a:r>
            <a:r>
              <a:rPr lang="en-US" dirty="0" smtClean="0"/>
              <a:t> access logs</a:t>
            </a:r>
          </a:p>
          <a:p>
            <a:pPr lvl="1">
              <a:buFont typeface="Arial" charset="0"/>
              <a:buChar char="•"/>
            </a:pPr>
            <a:r>
              <a:rPr lang="en-US" dirty="0" smtClean="0"/>
              <a:t>Set </a:t>
            </a:r>
            <a:r>
              <a:rPr lang="en-US" dirty="0" err="1" smtClean="0"/>
              <a:t>Sourcetype</a:t>
            </a:r>
            <a:r>
              <a:rPr lang="en-US" dirty="0" smtClean="0"/>
              <a:t>: </a:t>
            </a:r>
            <a:r>
              <a:rPr lang="en-US" dirty="0" err="1" smtClean="0"/>
              <a:t>aws:elb:accesslogs</a:t>
            </a:r>
            <a:endParaRPr lang="en-US" dirty="0" smtClean="0"/>
          </a:p>
          <a:p>
            <a:pPr lvl="1">
              <a:buFont typeface="Arial" charset="0"/>
              <a:buChar char="•"/>
            </a:pPr>
            <a:r>
              <a:rPr lang="en-US" dirty="0" smtClean="0"/>
              <a:t>Send to default index</a:t>
            </a:r>
          </a:p>
          <a:p>
            <a:pPr lvl="1">
              <a:buFont typeface="Arial" charset="0"/>
              <a:buChar char="•"/>
            </a:pPr>
            <a:r>
              <a:rPr lang="en-US" dirty="0" smtClean="0"/>
              <a:t>(See Module 3, Slide 12 for details and visuals)</a:t>
            </a:r>
          </a:p>
          <a:p>
            <a:pPr>
              <a:buFont typeface="Arial" charset="0"/>
              <a:buChar char="•"/>
            </a:pPr>
            <a:endParaRPr lang="en-US" b="1" u="sng" dirty="0" smtClean="0"/>
          </a:p>
        </p:txBody>
      </p:sp>
      <p:pic>
        <p:nvPicPr>
          <p:cNvPr id="5" name="Content Placeholder 4"/>
          <p:cNvPicPr>
            <a:picLocks noGrp="1" noChangeAspect="1"/>
          </p:cNvPicPr>
          <p:nvPr>
            <p:ph sz="half" idx="12"/>
          </p:nvPr>
        </p:nvPicPr>
        <p:blipFill>
          <a:blip r:embed="rId2">
            <a:extLst>
              <a:ext uri="{28A0092B-C50C-407E-A947-70E740481C1C}">
                <a14:useLocalDpi xmlns:a14="http://schemas.microsoft.com/office/drawing/2010/main" val="0"/>
              </a:ext>
            </a:extLst>
          </a:blip>
          <a:stretch>
            <a:fillRect/>
          </a:stretch>
        </p:blipFill>
        <p:spPr>
          <a:xfrm>
            <a:off x="6306128" y="1822047"/>
            <a:ext cx="5349873" cy="2212490"/>
          </a:xfrm>
        </p:spPr>
      </p:pic>
      <p:sp>
        <p:nvSpPr>
          <p:cNvPr id="3" name="Title 2"/>
          <p:cNvSpPr>
            <a:spLocks noGrp="1"/>
          </p:cNvSpPr>
          <p:nvPr>
            <p:ph type="title"/>
          </p:nvPr>
        </p:nvSpPr>
        <p:spPr/>
        <p:txBody>
          <a:bodyPr/>
          <a:lstStyle/>
          <a:p>
            <a:r>
              <a:rPr lang="en-US" dirty="0" smtClean="0"/>
              <a:t>Setup Splunk: HEC token for ELB logs</a:t>
            </a:r>
            <a:endParaRPr lang="en-US" dirty="0"/>
          </a:p>
        </p:txBody>
      </p:sp>
      <p:sp>
        <p:nvSpPr>
          <p:cNvPr id="10" name="Subtitle 9"/>
          <p:cNvSpPr>
            <a:spLocks noGrp="1"/>
          </p:cNvSpPr>
          <p:nvPr>
            <p:ph type="subTitle" idx="13"/>
          </p:nvPr>
        </p:nvSpPr>
        <p:spPr/>
        <p:txBody>
          <a:bodyPr/>
          <a:lstStyle/>
          <a:p>
            <a:r>
              <a:rPr lang="en-US" dirty="0" smtClean="0"/>
              <a:t>Collect ELB Logs using HEC and Lambda Function</a:t>
            </a:r>
            <a:endParaRPr lang="en-US" dirty="0"/>
          </a:p>
        </p:txBody>
      </p:sp>
    </p:spTree>
    <p:extLst>
      <p:ext uri="{BB962C8B-B14F-4D97-AF65-F5344CB8AC3E}">
        <p14:creationId xmlns:p14="http://schemas.microsoft.com/office/powerpoint/2010/main" val="33410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p:txBody>
          <a:bodyPr/>
          <a:lstStyle/>
          <a:p>
            <a:pPr>
              <a:buFont typeface="Arial" charset="0"/>
              <a:buChar char="•"/>
            </a:pPr>
            <a:r>
              <a:rPr lang="en-US" b="1" u="sng" dirty="0"/>
              <a:t>AWS</a:t>
            </a:r>
          </a:p>
          <a:p>
            <a:pPr>
              <a:buFont typeface="Arial" charset="0"/>
              <a:buChar char="•"/>
            </a:pPr>
            <a:r>
              <a:rPr lang="en-US" dirty="0"/>
              <a:t>Open Lambda -&gt; Create New Function</a:t>
            </a:r>
          </a:p>
          <a:p>
            <a:pPr>
              <a:buFont typeface="Arial" charset="0"/>
              <a:buChar char="•"/>
            </a:pPr>
            <a:r>
              <a:rPr lang="en-US" dirty="0"/>
              <a:t>Filter for “</a:t>
            </a:r>
            <a:r>
              <a:rPr lang="en-US" dirty="0" err="1"/>
              <a:t>splunk</a:t>
            </a:r>
            <a:r>
              <a:rPr lang="en-US" dirty="0"/>
              <a:t>-logging” blue print</a:t>
            </a:r>
          </a:p>
          <a:p>
            <a:pPr>
              <a:buFont typeface="Arial" charset="0"/>
              <a:buChar char="•"/>
            </a:pPr>
            <a:r>
              <a:rPr lang="en-US" dirty="0"/>
              <a:t>Enable Trigger for </a:t>
            </a:r>
            <a:r>
              <a:rPr lang="en-US" b="1" dirty="0"/>
              <a:t>S3 bucket </a:t>
            </a:r>
            <a:r>
              <a:rPr lang="en-US" b="1" dirty="0" err="1"/>
              <a:t>ObjectCreated</a:t>
            </a:r>
            <a:r>
              <a:rPr lang="en-US" b="1" dirty="0"/>
              <a:t>(ALL)</a:t>
            </a:r>
          </a:p>
          <a:p>
            <a:pPr>
              <a:buFont typeface="Arial" charset="0"/>
              <a:buChar char="•"/>
            </a:pPr>
            <a:r>
              <a:rPr lang="en-US" dirty="0"/>
              <a:t>Enter ELB URL</a:t>
            </a:r>
          </a:p>
          <a:p>
            <a:pPr>
              <a:buFont typeface="Arial" charset="0"/>
              <a:buChar char="•"/>
            </a:pPr>
            <a:r>
              <a:rPr lang="en-US" dirty="0"/>
              <a:t>Enter HEC token</a:t>
            </a:r>
          </a:p>
          <a:p>
            <a:pPr>
              <a:buFont typeface="Arial" charset="0"/>
              <a:buChar char="•"/>
            </a:pPr>
            <a:r>
              <a:rPr lang="en-US" dirty="0"/>
              <a:t>(See Module 3, Slides 16-20)</a:t>
            </a:r>
          </a:p>
        </p:txBody>
      </p:sp>
      <p:pic>
        <p:nvPicPr>
          <p:cNvPr id="5" name="Content Placeholder 4"/>
          <p:cNvPicPr>
            <a:picLocks noGrp="1" noChangeAspect="1"/>
          </p:cNvPicPr>
          <p:nvPr>
            <p:ph sz="half" idx="12"/>
          </p:nvPr>
        </p:nvPicPr>
        <p:blipFill>
          <a:blip r:embed="rId2">
            <a:extLst>
              <a:ext uri="{28A0092B-C50C-407E-A947-70E740481C1C}">
                <a14:useLocalDpi xmlns:a14="http://schemas.microsoft.com/office/drawing/2010/main" val="0"/>
              </a:ext>
            </a:extLst>
          </a:blip>
          <a:stretch>
            <a:fillRect/>
          </a:stretch>
        </p:blipFill>
        <p:spPr>
          <a:xfrm>
            <a:off x="6386513" y="1907568"/>
            <a:ext cx="5349875" cy="3468314"/>
          </a:xfrm>
        </p:spPr>
      </p:pic>
      <p:sp>
        <p:nvSpPr>
          <p:cNvPr id="3" name="Title 2"/>
          <p:cNvSpPr>
            <a:spLocks noGrp="1"/>
          </p:cNvSpPr>
          <p:nvPr>
            <p:ph type="title"/>
          </p:nvPr>
        </p:nvSpPr>
        <p:spPr/>
        <p:txBody>
          <a:bodyPr/>
          <a:lstStyle/>
          <a:p>
            <a:r>
              <a:rPr lang="en-US" dirty="0" smtClean="0"/>
              <a:t>Setup Splunk: AWS Lambda S3 logging </a:t>
            </a:r>
            <a:endParaRPr lang="en-US" dirty="0"/>
          </a:p>
        </p:txBody>
      </p:sp>
      <p:sp>
        <p:nvSpPr>
          <p:cNvPr id="10" name="Subtitle 9"/>
          <p:cNvSpPr>
            <a:spLocks noGrp="1"/>
          </p:cNvSpPr>
          <p:nvPr>
            <p:ph type="subTitle" idx="13"/>
          </p:nvPr>
        </p:nvSpPr>
        <p:spPr/>
        <p:txBody>
          <a:bodyPr/>
          <a:lstStyle/>
          <a:p>
            <a:r>
              <a:rPr lang="en-US" dirty="0" smtClean="0"/>
              <a:t>Select </a:t>
            </a:r>
            <a:r>
              <a:rPr lang="en-US" dirty="0" err="1" smtClean="0"/>
              <a:t>splunk</a:t>
            </a:r>
            <a:r>
              <a:rPr lang="en-US" dirty="0" smtClean="0"/>
              <a:t>-logging blue print</a:t>
            </a:r>
            <a:endParaRPr lang="en-US" dirty="0"/>
          </a:p>
        </p:txBody>
      </p:sp>
    </p:spTree>
    <p:extLst>
      <p:ext uri="{BB962C8B-B14F-4D97-AF65-F5344CB8AC3E}">
        <p14:creationId xmlns:p14="http://schemas.microsoft.com/office/powerpoint/2010/main" val="1728212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156253" y="1281113"/>
            <a:ext cx="9879495" cy="4622800"/>
          </a:xfrm>
        </p:spPr>
      </p:pic>
      <p:sp>
        <p:nvSpPr>
          <p:cNvPr id="3" name="Title 2"/>
          <p:cNvSpPr>
            <a:spLocks noGrp="1"/>
          </p:cNvSpPr>
          <p:nvPr>
            <p:ph type="title"/>
          </p:nvPr>
        </p:nvSpPr>
        <p:spPr/>
        <p:txBody>
          <a:bodyPr/>
          <a:lstStyle/>
          <a:p>
            <a:r>
              <a:rPr lang="en-US" dirty="0" smtClean="0"/>
              <a:t>ELB Usage Page</a:t>
            </a:r>
            <a:endParaRPr lang="en-US" dirty="0"/>
          </a:p>
        </p:txBody>
      </p:sp>
      <p:sp>
        <p:nvSpPr>
          <p:cNvPr id="4" name="Subtitle 3"/>
          <p:cNvSpPr>
            <a:spLocks noGrp="1"/>
          </p:cNvSpPr>
          <p:nvPr>
            <p:ph type="subTitle" idx="12"/>
          </p:nvPr>
        </p:nvSpPr>
        <p:spPr/>
        <p:txBody>
          <a:bodyPr/>
          <a:lstStyle/>
          <a:p>
            <a:r>
              <a:rPr lang="en-US" dirty="0" smtClean="0"/>
              <a:t>Splunk App for AWS ELB Usage Page</a:t>
            </a:r>
            <a:endParaRPr lang="en-US" dirty="0"/>
          </a:p>
        </p:txBody>
      </p:sp>
    </p:spTree>
    <p:extLst>
      <p:ext uri="{BB962C8B-B14F-4D97-AF65-F5344CB8AC3E}">
        <p14:creationId xmlns:p14="http://schemas.microsoft.com/office/powerpoint/2010/main" val="114530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DF179B6D-1C88-8C4A-8760-FF98E5F933E1}"/>
              </a:ext>
            </a:extLst>
          </p:cNvPr>
          <p:cNvSpPr>
            <a:spLocks noGrp="1"/>
          </p:cNvSpPr>
          <p:nvPr>
            <p:ph type="title"/>
          </p:nvPr>
        </p:nvSpPr>
        <p:spPr/>
        <p:txBody>
          <a:bodyPr/>
          <a:lstStyle/>
          <a:p>
            <a:r>
              <a:rPr lang="en-US" dirty="0"/>
              <a:t>Continue to Module </a:t>
            </a:r>
            <a:r>
              <a:rPr lang="en-US" dirty="0" smtClean="0"/>
              <a:t>8: Migrating AWS TA between Machines</a:t>
            </a:r>
            <a:endParaRPr lang="en-US" dirty="0"/>
          </a:p>
        </p:txBody>
      </p:sp>
      <p:sp>
        <p:nvSpPr>
          <p:cNvPr id="4" name="Subtitle 3">
            <a:extLst>
              <a:ext uri="{FF2B5EF4-FFF2-40B4-BE49-F238E27FC236}">
                <a16:creationId xmlns="" xmlns:a16="http://schemas.microsoft.com/office/drawing/2014/main" id="{2C0496B4-D9BB-D74C-976C-65B0847387B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8276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Setup AWS Networking</a:t>
            </a:r>
            <a:endParaRPr lang="en-US" dirty="0"/>
          </a:p>
        </p:txBody>
      </p:sp>
      <p:sp>
        <p:nvSpPr>
          <p:cNvPr id="6" name="Subtitle 5"/>
          <p:cNvSpPr>
            <a:spLocks noGrp="1"/>
          </p:cNvSpPr>
          <p:nvPr>
            <p:ph type="subTitle" idx="1"/>
          </p:nvPr>
        </p:nvSpPr>
        <p:spPr/>
        <p:txBody>
          <a:bodyPr/>
          <a:lstStyle/>
          <a:p>
            <a:r>
              <a:rPr lang="en-US" dirty="0" smtClean="0"/>
              <a:t>Setup networking for Elastic Load Balancing</a:t>
            </a:r>
            <a:endParaRPr lang="en-US" dirty="0"/>
          </a:p>
        </p:txBody>
      </p:sp>
    </p:spTree>
    <p:extLst>
      <p:ext uri="{BB962C8B-B14F-4D97-AF65-F5344CB8AC3E}">
        <p14:creationId xmlns:p14="http://schemas.microsoft.com/office/powerpoint/2010/main" val="46657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787569" y="1281113"/>
            <a:ext cx="8616863" cy="4622800"/>
          </a:xfrm>
        </p:spPr>
      </p:pic>
      <p:sp>
        <p:nvSpPr>
          <p:cNvPr id="4" name="Title 3"/>
          <p:cNvSpPr>
            <a:spLocks noGrp="1"/>
          </p:cNvSpPr>
          <p:nvPr>
            <p:ph type="title"/>
          </p:nvPr>
        </p:nvSpPr>
        <p:spPr/>
        <p:txBody>
          <a:bodyPr/>
          <a:lstStyle/>
          <a:p>
            <a:r>
              <a:rPr lang="en-US" dirty="0" smtClean="0"/>
              <a:t>Setup Network</a:t>
            </a:r>
            <a:endParaRPr lang="en-US" dirty="0"/>
          </a:p>
        </p:txBody>
      </p:sp>
      <p:sp>
        <p:nvSpPr>
          <p:cNvPr id="6" name="Subtitle 5"/>
          <p:cNvSpPr>
            <a:spLocks noGrp="1"/>
          </p:cNvSpPr>
          <p:nvPr>
            <p:ph type="subTitle" idx="12"/>
          </p:nvPr>
        </p:nvSpPr>
        <p:spPr/>
        <p:txBody>
          <a:bodyPr/>
          <a:lstStyle/>
          <a:p>
            <a:r>
              <a:rPr lang="en-US" dirty="0" smtClean="0"/>
              <a:t>Select VPC under Network &amp; Content Delivery</a:t>
            </a:r>
            <a:endParaRPr lang="en-US" dirty="0"/>
          </a:p>
        </p:txBody>
      </p:sp>
      <p:cxnSp>
        <p:nvCxnSpPr>
          <p:cNvPr id="10" name="Straight Arrow Connector 9"/>
          <p:cNvCxnSpPr/>
          <p:nvPr/>
        </p:nvCxnSpPr>
        <p:spPr>
          <a:xfrm>
            <a:off x="1144988" y="3355450"/>
            <a:ext cx="2536466" cy="194807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90480" y="2986118"/>
            <a:ext cx="2351597" cy="369332"/>
          </a:xfrm>
          <a:prstGeom prst="rect">
            <a:avLst/>
          </a:prstGeom>
          <a:noFill/>
        </p:spPr>
        <p:txBody>
          <a:bodyPr wrap="square" lIns="0" tIns="0" rIns="0" bIns="0" rtlCol="0">
            <a:spAutoFit/>
          </a:bodyPr>
          <a:lstStyle/>
          <a:p>
            <a:r>
              <a:rPr lang="en-US" sz="2400" smtClean="0"/>
              <a:t>Select VPC</a:t>
            </a:r>
            <a:endParaRPr lang="en-US" sz="2400" dirty="0" smtClean="0"/>
          </a:p>
        </p:txBody>
      </p:sp>
    </p:spTree>
    <p:extLst>
      <p:ext uri="{BB962C8B-B14F-4D97-AF65-F5344CB8AC3E}">
        <p14:creationId xmlns:p14="http://schemas.microsoft.com/office/powerpoint/2010/main" val="137124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561607" y="1281113"/>
            <a:ext cx="7068787" cy="4622800"/>
          </a:xfrm>
        </p:spPr>
      </p:pic>
      <p:sp>
        <p:nvSpPr>
          <p:cNvPr id="4" name="Title 3"/>
          <p:cNvSpPr>
            <a:spLocks noGrp="1"/>
          </p:cNvSpPr>
          <p:nvPr>
            <p:ph type="title"/>
          </p:nvPr>
        </p:nvSpPr>
        <p:spPr/>
        <p:txBody>
          <a:bodyPr/>
          <a:lstStyle/>
          <a:p>
            <a:r>
              <a:rPr lang="en-US" dirty="0" smtClean="0"/>
              <a:t>Setup Network: Create VPC</a:t>
            </a:r>
            <a:endParaRPr lang="en-US" dirty="0"/>
          </a:p>
        </p:txBody>
      </p:sp>
      <p:sp>
        <p:nvSpPr>
          <p:cNvPr id="6" name="Subtitle 5"/>
          <p:cNvSpPr>
            <a:spLocks noGrp="1"/>
          </p:cNvSpPr>
          <p:nvPr>
            <p:ph type="subTitle" idx="12"/>
          </p:nvPr>
        </p:nvSpPr>
        <p:spPr/>
        <p:txBody>
          <a:bodyPr/>
          <a:lstStyle/>
          <a:p>
            <a:r>
              <a:rPr lang="en-US" dirty="0" smtClean="0"/>
              <a:t>Start VPC Wizard</a:t>
            </a:r>
            <a:endParaRPr lang="en-US" dirty="0"/>
          </a:p>
        </p:txBody>
      </p:sp>
      <p:cxnSp>
        <p:nvCxnSpPr>
          <p:cNvPr id="10" name="Straight Arrow Connector 9"/>
          <p:cNvCxnSpPr/>
          <p:nvPr/>
        </p:nvCxnSpPr>
        <p:spPr>
          <a:xfrm flipV="1">
            <a:off x="1144988" y="2027583"/>
            <a:ext cx="2719346" cy="132786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90480" y="3355450"/>
            <a:ext cx="2351597" cy="369332"/>
          </a:xfrm>
          <a:prstGeom prst="rect">
            <a:avLst/>
          </a:prstGeom>
          <a:noFill/>
        </p:spPr>
        <p:txBody>
          <a:bodyPr wrap="square" lIns="0" tIns="0" rIns="0" bIns="0" rtlCol="0">
            <a:spAutoFit/>
          </a:bodyPr>
          <a:lstStyle/>
          <a:p>
            <a:r>
              <a:rPr lang="en-US" sz="2400" smtClean="0"/>
              <a:t>Click Here</a:t>
            </a:r>
            <a:endParaRPr lang="en-US" sz="2400" dirty="0" smtClean="0"/>
          </a:p>
        </p:txBody>
      </p:sp>
    </p:spTree>
    <p:extLst>
      <p:ext uri="{BB962C8B-B14F-4D97-AF65-F5344CB8AC3E}">
        <p14:creationId xmlns:p14="http://schemas.microsoft.com/office/powerpoint/2010/main" val="27652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561607" y="1982021"/>
            <a:ext cx="7068787" cy="3220983"/>
          </a:xfrm>
        </p:spPr>
      </p:pic>
      <p:sp>
        <p:nvSpPr>
          <p:cNvPr id="4" name="Title 3"/>
          <p:cNvSpPr>
            <a:spLocks noGrp="1"/>
          </p:cNvSpPr>
          <p:nvPr>
            <p:ph type="title"/>
          </p:nvPr>
        </p:nvSpPr>
        <p:spPr/>
        <p:txBody>
          <a:bodyPr/>
          <a:lstStyle/>
          <a:p>
            <a:r>
              <a:rPr lang="en-US" dirty="0" smtClean="0"/>
              <a:t>Setup Network: Create VPC</a:t>
            </a:r>
            <a:endParaRPr lang="en-US" dirty="0"/>
          </a:p>
        </p:txBody>
      </p:sp>
      <p:sp>
        <p:nvSpPr>
          <p:cNvPr id="6" name="Subtitle 5"/>
          <p:cNvSpPr>
            <a:spLocks noGrp="1"/>
          </p:cNvSpPr>
          <p:nvPr>
            <p:ph type="subTitle" idx="12"/>
          </p:nvPr>
        </p:nvSpPr>
        <p:spPr/>
        <p:txBody>
          <a:bodyPr/>
          <a:lstStyle/>
          <a:p>
            <a:r>
              <a:rPr lang="en-US" dirty="0" smtClean="0"/>
              <a:t>Select Single VPC &amp; Public Subnet</a:t>
            </a:r>
            <a:endParaRPr lang="en-US" dirty="0"/>
          </a:p>
        </p:txBody>
      </p:sp>
      <p:cxnSp>
        <p:nvCxnSpPr>
          <p:cNvPr id="10" name="Straight Arrow Connector 9"/>
          <p:cNvCxnSpPr/>
          <p:nvPr/>
        </p:nvCxnSpPr>
        <p:spPr>
          <a:xfrm flipV="1">
            <a:off x="3927944" y="3875137"/>
            <a:ext cx="2719346" cy="132786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44066" y="5144494"/>
            <a:ext cx="2351597" cy="369332"/>
          </a:xfrm>
          <a:prstGeom prst="rect">
            <a:avLst/>
          </a:prstGeom>
          <a:noFill/>
        </p:spPr>
        <p:txBody>
          <a:bodyPr wrap="square" lIns="0" tIns="0" rIns="0" bIns="0" rtlCol="0">
            <a:spAutoFit/>
          </a:bodyPr>
          <a:lstStyle/>
          <a:p>
            <a:r>
              <a:rPr lang="en-US" sz="2400" smtClean="0"/>
              <a:t>Click Here</a:t>
            </a:r>
            <a:endParaRPr lang="en-US" sz="2400" dirty="0" smtClean="0"/>
          </a:p>
        </p:txBody>
      </p:sp>
    </p:spTree>
    <p:extLst>
      <p:ext uri="{BB962C8B-B14F-4D97-AF65-F5344CB8AC3E}">
        <p14:creationId xmlns:p14="http://schemas.microsoft.com/office/powerpoint/2010/main" val="141310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561605" y="1600828"/>
            <a:ext cx="7068787" cy="2123954"/>
          </a:xfrm>
        </p:spPr>
      </p:pic>
      <p:sp>
        <p:nvSpPr>
          <p:cNvPr id="4" name="Title 3"/>
          <p:cNvSpPr>
            <a:spLocks noGrp="1"/>
          </p:cNvSpPr>
          <p:nvPr>
            <p:ph type="title"/>
          </p:nvPr>
        </p:nvSpPr>
        <p:spPr/>
        <p:txBody>
          <a:bodyPr/>
          <a:lstStyle/>
          <a:p>
            <a:r>
              <a:rPr lang="en-US" dirty="0" smtClean="0"/>
              <a:t>Setup Network: Create VPC</a:t>
            </a:r>
            <a:endParaRPr lang="en-US" dirty="0"/>
          </a:p>
        </p:txBody>
      </p:sp>
      <p:sp>
        <p:nvSpPr>
          <p:cNvPr id="6" name="Subtitle 5"/>
          <p:cNvSpPr>
            <a:spLocks noGrp="1"/>
          </p:cNvSpPr>
          <p:nvPr>
            <p:ph type="subTitle" idx="12"/>
          </p:nvPr>
        </p:nvSpPr>
        <p:spPr/>
        <p:txBody>
          <a:bodyPr/>
          <a:lstStyle/>
          <a:p>
            <a:r>
              <a:rPr lang="en-US" dirty="0" smtClean="0"/>
              <a:t>Create VPC</a:t>
            </a:r>
            <a:endParaRPr lang="en-US" dirty="0"/>
          </a:p>
        </p:txBody>
      </p:sp>
      <p:cxnSp>
        <p:nvCxnSpPr>
          <p:cNvPr id="10" name="Straight Arrow Connector 9"/>
          <p:cNvCxnSpPr/>
          <p:nvPr/>
        </p:nvCxnSpPr>
        <p:spPr>
          <a:xfrm flipH="1">
            <a:off x="9318929" y="2846567"/>
            <a:ext cx="1367624" cy="69355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002741" y="2445943"/>
            <a:ext cx="2351597" cy="369332"/>
          </a:xfrm>
          <a:prstGeom prst="rect">
            <a:avLst/>
          </a:prstGeom>
          <a:noFill/>
        </p:spPr>
        <p:txBody>
          <a:bodyPr wrap="square" lIns="0" tIns="0" rIns="0" bIns="0" rtlCol="0">
            <a:spAutoFit/>
          </a:bodyPr>
          <a:lstStyle/>
          <a:p>
            <a:r>
              <a:rPr lang="en-US" sz="2400" smtClean="0"/>
              <a:t>Click Here</a:t>
            </a:r>
            <a:endParaRPr lang="en-US" sz="24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139" y="4296673"/>
            <a:ext cx="10058400" cy="895651"/>
          </a:xfrm>
          <a:prstGeom prst="rect">
            <a:avLst/>
          </a:prstGeom>
        </p:spPr>
      </p:pic>
      <p:cxnSp>
        <p:nvCxnSpPr>
          <p:cNvPr id="7" name="Straight Arrow Connector 6"/>
          <p:cNvCxnSpPr/>
          <p:nvPr/>
        </p:nvCxnSpPr>
        <p:spPr>
          <a:xfrm>
            <a:off x="6019137" y="3816626"/>
            <a:ext cx="0" cy="413468"/>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002740" y="5258903"/>
            <a:ext cx="2351597" cy="369332"/>
          </a:xfrm>
          <a:prstGeom prst="rect">
            <a:avLst/>
          </a:prstGeom>
          <a:noFill/>
        </p:spPr>
        <p:txBody>
          <a:bodyPr wrap="square" lIns="0" tIns="0" rIns="0" bIns="0" rtlCol="0">
            <a:spAutoFit/>
          </a:bodyPr>
          <a:lstStyle/>
          <a:p>
            <a:r>
              <a:rPr lang="en-US" sz="2400" dirty="0" smtClean="0"/>
              <a:t>Click OK</a:t>
            </a:r>
          </a:p>
        </p:txBody>
      </p:sp>
    </p:spTree>
    <p:extLst>
      <p:ext uri="{BB962C8B-B14F-4D97-AF65-F5344CB8AC3E}">
        <p14:creationId xmlns:p14="http://schemas.microsoft.com/office/powerpoint/2010/main" val="179500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561605" y="1757222"/>
            <a:ext cx="7068787" cy="1811166"/>
          </a:xfrm>
        </p:spPr>
      </p:pic>
      <p:sp>
        <p:nvSpPr>
          <p:cNvPr id="4" name="Title 3"/>
          <p:cNvSpPr>
            <a:spLocks noGrp="1"/>
          </p:cNvSpPr>
          <p:nvPr>
            <p:ph type="title"/>
          </p:nvPr>
        </p:nvSpPr>
        <p:spPr/>
        <p:txBody>
          <a:bodyPr/>
          <a:lstStyle/>
          <a:p>
            <a:r>
              <a:rPr lang="en-US" dirty="0" smtClean="0"/>
              <a:t>Setup Network: Create Second Subnet</a:t>
            </a:r>
            <a:endParaRPr lang="en-US" dirty="0"/>
          </a:p>
        </p:txBody>
      </p:sp>
      <p:sp>
        <p:nvSpPr>
          <p:cNvPr id="6" name="Subtitle 5"/>
          <p:cNvSpPr>
            <a:spLocks noGrp="1"/>
          </p:cNvSpPr>
          <p:nvPr>
            <p:ph type="subTitle" idx="12"/>
          </p:nvPr>
        </p:nvSpPr>
        <p:spPr/>
        <p:txBody>
          <a:bodyPr/>
          <a:lstStyle/>
          <a:p>
            <a:r>
              <a:rPr lang="en-US" dirty="0" smtClean="0"/>
              <a:t>Click Subnets on the left hand side then click Create Subnet</a:t>
            </a:r>
            <a:endParaRPr lang="en-US" dirty="0"/>
          </a:p>
        </p:txBody>
      </p:sp>
      <p:cxnSp>
        <p:nvCxnSpPr>
          <p:cNvPr id="5" name="Straight Arrow Connector 4"/>
          <p:cNvCxnSpPr/>
          <p:nvPr/>
        </p:nvCxnSpPr>
        <p:spPr>
          <a:xfrm flipV="1">
            <a:off x="2162755" y="1908313"/>
            <a:ext cx="1232453" cy="795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329152" y="2450326"/>
            <a:ext cx="1232453" cy="795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19003" y="2557660"/>
            <a:ext cx="2242602" cy="369332"/>
          </a:xfrm>
          <a:prstGeom prst="rect">
            <a:avLst/>
          </a:prstGeom>
          <a:noFill/>
        </p:spPr>
        <p:txBody>
          <a:bodyPr wrap="none" lIns="0" tIns="0" rIns="0" bIns="0" rtlCol="0">
            <a:spAutoFit/>
          </a:bodyPr>
          <a:lstStyle/>
          <a:p>
            <a:r>
              <a:rPr lang="en-US" sz="2400" dirty="0" smtClean="0"/>
              <a:t>1) Click Subnets</a:t>
            </a:r>
          </a:p>
        </p:txBody>
      </p:sp>
      <p:sp>
        <p:nvSpPr>
          <p:cNvPr id="17" name="TextBox 16"/>
          <p:cNvSpPr txBox="1"/>
          <p:nvPr/>
        </p:nvSpPr>
        <p:spPr>
          <a:xfrm>
            <a:off x="90451" y="1908313"/>
            <a:ext cx="2499082" cy="369332"/>
          </a:xfrm>
          <a:prstGeom prst="rect">
            <a:avLst/>
          </a:prstGeom>
          <a:noFill/>
        </p:spPr>
        <p:txBody>
          <a:bodyPr wrap="none" lIns="0" tIns="0" rIns="0" bIns="0" rtlCol="0">
            <a:spAutoFit/>
          </a:bodyPr>
          <a:lstStyle/>
          <a:p>
            <a:r>
              <a:rPr lang="en-US" sz="2400" smtClean="0"/>
              <a:t>2) Create Subnets</a:t>
            </a:r>
            <a:endParaRPr lang="en-US" sz="2400" dirty="0" smtClean="0"/>
          </a:p>
        </p:txBody>
      </p:sp>
    </p:spTree>
    <p:extLst>
      <p:ext uri="{BB962C8B-B14F-4D97-AF65-F5344CB8AC3E}">
        <p14:creationId xmlns:p14="http://schemas.microsoft.com/office/powerpoint/2010/main" val="72551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1463</TotalTime>
  <Words>853</Words>
  <Application>Microsoft Macintosh PowerPoint</Application>
  <PresentationFormat>Widescreen</PresentationFormat>
  <Paragraphs>168</Paragraphs>
  <Slides>39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.LucidaGrandeUI</vt:lpstr>
      <vt:lpstr>Arial</vt:lpstr>
      <vt:lpstr>Calibri</vt:lpstr>
      <vt:lpstr>Splunk2017</vt:lpstr>
      <vt:lpstr>Cooking with AWS and Splunk</vt:lpstr>
      <vt:lpstr>Setup ELB / HWF Tier</vt:lpstr>
      <vt:lpstr>Architecture for Deployment</vt:lpstr>
      <vt:lpstr>Setup AWS Networking</vt:lpstr>
      <vt:lpstr>Setup Network</vt:lpstr>
      <vt:lpstr>Setup Network: Create VPC</vt:lpstr>
      <vt:lpstr>Setup Network: Create VPC</vt:lpstr>
      <vt:lpstr>Setup Network: Create VPC</vt:lpstr>
      <vt:lpstr>Setup Network: Create Second Subnet</vt:lpstr>
      <vt:lpstr>Setup Network: Create Second Subnet</vt:lpstr>
      <vt:lpstr>Setup Network: Create Third Subnet</vt:lpstr>
      <vt:lpstr>Setup Network: Create Route Table for Subnets</vt:lpstr>
      <vt:lpstr>Deploy EC2 Instances</vt:lpstr>
      <vt:lpstr>Deploy EC2 Instances</vt:lpstr>
      <vt:lpstr>Setup Elastic Load Balancer (ELB)</vt:lpstr>
      <vt:lpstr>Setup Elastic Load Balancer (ELB)</vt:lpstr>
      <vt:lpstr>Setup Elastic Load Balancer (ELB)</vt:lpstr>
      <vt:lpstr>Setup Elastic Load Balancer (ELB)</vt:lpstr>
      <vt:lpstr>Setup Elastic Load Balancer (ELB)</vt:lpstr>
      <vt:lpstr>Setup Elastic Load Balancer (ELB)</vt:lpstr>
      <vt:lpstr>Setup Elastic Load Balancer (ELB)</vt:lpstr>
      <vt:lpstr>Setup Elastic Load Balancer (ELB)</vt:lpstr>
      <vt:lpstr>Setup Elastic Load Balancer (ELB)</vt:lpstr>
      <vt:lpstr>Setup Elastic Load Balancer (ELB)</vt:lpstr>
      <vt:lpstr>Setup Elastic Load Balancer (ELB)</vt:lpstr>
      <vt:lpstr>Setup Splunk  HWF / HEC</vt:lpstr>
      <vt:lpstr>Create HEC Token</vt:lpstr>
      <vt:lpstr>Copy Token to second HWF</vt:lpstr>
      <vt:lpstr>Outputs.conf</vt:lpstr>
      <vt:lpstr>Test ELB</vt:lpstr>
      <vt:lpstr>Securing HEC with SSL</vt:lpstr>
      <vt:lpstr>Sending ELB Logs to S3  then Splunk</vt:lpstr>
      <vt:lpstr>Send the Logs to S3 </vt:lpstr>
      <vt:lpstr>Send the Logs to S3 </vt:lpstr>
      <vt:lpstr>Setup Splunk: S3 Modular Input</vt:lpstr>
      <vt:lpstr>Setup Splunk: HEC token for ELB logs</vt:lpstr>
      <vt:lpstr>Setup Splunk: AWS Lambda S3 logging </vt:lpstr>
      <vt:lpstr>ELB Usage Page</vt:lpstr>
      <vt:lpstr>Continue to Module 8: Migrating AWS TA between Machines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Kamilo Amir</dc:creator>
  <cp:lastModifiedBy>Kamilo Amir</cp:lastModifiedBy>
  <cp:revision>34</cp:revision>
  <dcterms:created xsi:type="dcterms:W3CDTF">2017-08-08T17:56:49Z</dcterms:created>
  <dcterms:modified xsi:type="dcterms:W3CDTF">2017-09-08T19:28:12Z</dcterms:modified>
</cp:coreProperties>
</file>